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1" r:id="rId1"/>
  </p:sldMasterIdLst>
  <p:notesMasterIdLst>
    <p:notesMasterId r:id="rId25"/>
  </p:notesMasterIdLst>
  <p:handoutMasterIdLst>
    <p:handoutMasterId r:id="rId26"/>
  </p:handoutMasterIdLst>
  <p:sldIdLst>
    <p:sldId id="268" r:id="rId2"/>
    <p:sldId id="281" r:id="rId3"/>
    <p:sldId id="282" r:id="rId4"/>
    <p:sldId id="283" r:id="rId5"/>
    <p:sldId id="284" r:id="rId6"/>
    <p:sldId id="285" r:id="rId7"/>
    <p:sldId id="286" r:id="rId8"/>
    <p:sldId id="287" r:id="rId9"/>
    <p:sldId id="272" r:id="rId10"/>
    <p:sldId id="273" r:id="rId11"/>
    <p:sldId id="276" r:id="rId12"/>
    <p:sldId id="257" r:id="rId13"/>
    <p:sldId id="258" r:id="rId14"/>
    <p:sldId id="260" r:id="rId15"/>
    <p:sldId id="278" r:id="rId16"/>
    <p:sldId id="279" r:id="rId17"/>
    <p:sldId id="261" r:id="rId18"/>
    <p:sldId id="271" r:id="rId19"/>
    <p:sldId id="280" r:id="rId20"/>
    <p:sldId id="262" r:id="rId21"/>
    <p:sldId id="263" r:id="rId22"/>
    <p:sldId id="265" r:id="rId23"/>
    <p:sldId id="267"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7" autoAdjust="0"/>
    <p:restoredTop sz="64610" autoAdjust="0"/>
  </p:normalViewPr>
  <p:slideViewPr>
    <p:cSldViewPr snapToGrid="0" snapToObjects="1">
      <p:cViewPr varScale="1">
        <p:scale>
          <a:sx n="58" d="100"/>
          <a:sy n="58" d="100"/>
        </p:scale>
        <p:origin x="2656"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1" Type="http://schemas.openxmlformats.org/officeDocument/2006/relationships/image" Target="../media/image9.png"/></Relationships>
</file>

<file path=ppt/diagrams/_rels/drawing2.xml.rels><?xml version="1.0" encoding="UTF-8" standalone="yes"?>
<Relationships xmlns="http://schemas.openxmlformats.org/package/2006/relationships"><Relationship Id="rId1" Type="http://schemas.openxmlformats.org/officeDocument/2006/relationships/image" Target="../media/image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3AB532-393E-424A-B6ED-EC98E82DB96C}" type="doc">
      <dgm:prSet loTypeId="urn:microsoft.com/office/officeart/2005/8/layout/chevron1" loCatId="process" qsTypeId="urn:microsoft.com/office/officeart/2005/8/quickstyle/simple1" qsCatId="simple" csTypeId="urn:microsoft.com/office/officeart/2005/8/colors/accent1_2" csCatId="accent1" phldr="1"/>
      <dgm:spPr/>
    </dgm:pt>
    <dgm:pt modelId="{2DC986EF-456B-4DAD-B89B-A8416093D47E}">
      <dgm:prSet phldrT="[Text]"/>
      <dgm:spPr>
        <a:solidFill>
          <a:srgbClr val="00B050"/>
        </a:solidFill>
      </dgm:spPr>
      <dgm:t>
        <a:bodyPr/>
        <a:lstStyle/>
        <a:p>
          <a:r>
            <a:rPr lang="en-US" dirty="0"/>
            <a:t>Retain</a:t>
          </a:r>
        </a:p>
      </dgm:t>
    </dgm:pt>
    <dgm:pt modelId="{F03CD8CD-17D7-4646-8DC7-4CDD14A95F57}" type="parTrans" cxnId="{CD2F3A62-702E-42C4-BE79-A7206F60A1A5}">
      <dgm:prSet/>
      <dgm:spPr/>
      <dgm:t>
        <a:bodyPr/>
        <a:lstStyle/>
        <a:p>
          <a:endParaRPr lang="en-US"/>
        </a:p>
      </dgm:t>
    </dgm:pt>
    <dgm:pt modelId="{CC4AB5F2-6DA1-4FDB-B0DA-AAF762FECCBB}" type="sibTrans" cxnId="{CD2F3A62-702E-42C4-BE79-A7206F60A1A5}">
      <dgm:prSet/>
      <dgm:spPr/>
      <dgm:t>
        <a:bodyPr/>
        <a:lstStyle/>
        <a:p>
          <a:endParaRPr lang="en-US"/>
        </a:p>
      </dgm:t>
    </dgm:pt>
    <dgm:pt modelId="{77AD7788-D629-4862-B347-CF1A6FEE860E}">
      <dgm:prSet phldrT="[Text]"/>
      <dgm:spPr>
        <a:solidFill>
          <a:schemeClr val="accent6">
            <a:lumMod val="60000"/>
            <a:lumOff val="40000"/>
          </a:schemeClr>
        </a:solidFill>
      </dgm:spPr>
      <dgm:t>
        <a:bodyPr/>
        <a:lstStyle/>
        <a:p>
          <a:r>
            <a:rPr lang="en-US" dirty="0"/>
            <a:t>Upgrade</a:t>
          </a:r>
        </a:p>
      </dgm:t>
    </dgm:pt>
    <dgm:pt modelId="{032207F8-3522-48AD-808C-ED560C9C1817}" type="parTrans" cxnId="{A29C58C7-FFB2-4D3F-9FE9-9C5F16DF0006}">
      <dgm:prSet/>
      <dgm:spPr/>
      <dgm:t>
        <a:bodyPr/>
        <a:lstStyle/>
        <a:p>
          <a:endParaRPr lang="en-US"/>
        </a:p>
      </dgm:t>
    </dgm:pt>
    <dgm:pt modelId="{BDDEF0CE-8B46-4D2A-8E11-05A7AADB08A9}" type="sibTrans" cxnId="{A29C58C7-FFB2-4D3F-9FE9-9C5F16DF0006}">
      <dgm:prSet/>
      <dgm:spPr/>
      <dgm:t>
        <a:bodyPr/>
        <a:lstStyle/>
        <a:p>
          <a:endParaRPr lang="en-US"/>
        </a:p>
      </dgm:t>
    </dgm:pt>
    <dgm:pt modelId="{8BC1DA3C-A4C7-4FA5-8CC7-DB33041B120E}">
      <dgm:prSet phldrT="[Text]"/>
      <dgm:spPr>
        <a:solidFill>
          <a:srgbClr val="FF0000"/>
        </a:solidFill>
      </dgm:spPr>
      <dgm:t>
        <a:bodyPr/>
        <a:lstStyle/>
        <a:p>
          <a:r>
            <a:rPr lang="en-US" dirty="0"/>
            <a:t>Replace</a:t>
          </a:r>
        </a:p>
      </dgm:t>
    </dgm:pt>
    <dgm:pt modelId="{471DF6DB-67B2-4CE7-9502-913F9CBA3367}" type="parTrans" cxnId="{ED9422BD-B6D8-489C-B26A-0925ECE25111}">
      <dgm:prSet/>
      <dgm:spPr/>
      <dgm:t>
        <a:bodyPr/>
        <a:lstStyle/>
        <a:p>
          <a:endParaRPr lang="en-US"/>
        </a:p>
      </dgm:t>
    </dgm:pt>
    <dgm:pt modelId="{A36EFB68-EB87-4EF6-8C27-09A0B832D3F5}" type="sibTrans" cxnId="{ED9422BD-B6D8-489C-B26A-0925ECE25111}">
      <dgm:prSet/>
      <dgm:spPr/>
      <dgm:t>
        <a:bodyPr/>
        <a:lstStyle/>
        <a:p>
          <a:endParaRPr lang="en-US"/>
        </a:p>
      </dgm:t>
    </dgm:pt>
    <dgm:pt modelId="{ED22D0E5-7456-4B99-AB9A-11BF68EBF9F7}" type="pres">
      <dgm:prSet presAssocID="{D93AB532-393E-424A-B6ED-EC98E82DB96C}" presName="Name0" presStyleCnt="0">
        <dgm:presLayoutVars>
          <dgm:dir/>
          <dgm:animLvl val="lvl"/>
          <dgm:resizeHandles val="exact"/>
        </dgm:presLayoutVars>
      </dgm:prSet>
      <dgm:spPr/>
    </dgm:pt>
    <dgm:pt modelId="{18F59D96-10EF-4FD4-9414-ED3DFD954FEC}" type="pres">
      <dgm:prSet presAssocID="{2DC986EF-456B-4DAD-B89B-A8416093D47E}" presName="parTxOnly" presStyleLbl="node1" presStyleIdx="0" presStyleCnt="3">
        <dgm:presLayoutVars>
          <dgm:chMax val="0"/>
          <dgm:chPref val="0"/>
          <dgm:bulletEnabled val="1"/>
        </dgm:presLayoutVars>
      </dgm:prSet>
      <dgm:spPr/>
    </dgm:pt>
    <dgm:pt modelId="{8C30CC5B-E559-451D-85C2-C09A3C15FAA4}" type="pres">
      <dgm:prSet presAssocID="{CC4AB5F2-6DA1-4FDB-B0DA-AAF762FECCBB}" presName="parTxOnlySpace" presStyleCnt="0"/>
      <dgm:spPr/>
    </dgm:pt>
    <dgm:pt modelId="{029994C9-5B59-467F-B538-68E25A9FEABE}" type="pres">
      <dgm:prSet presAssocID="{77AD7788-D629-4862-B347-CF1A6FEE860E}" presName="parTxOnly" presStyleLbl="node1" presStyleIdx="1" presStyleCnt="3" custScaleX="103479">
        <dgm:presLayoutVars>
          <dgm:chMax val="0"/>
          <dgm:chPref val="0"/>
          <dgm:bulletEnabled val="1"/>
        </dgm:presLayoutVars>
      </dgm:prSet>
      <dgm:spPr/>
    </dgm:pt>
    <dgm:pt modelId="{58E32708-58FE-4C37-A1EE-D421BDC84D8A}" type="pres">
      <dgm:prSet presAssocID="{BDDEF0CE-8B46-4D2A-8E11-05A7AADB08A9}" presName="parTxOnlySpace" presStyleCnt="0"/>
      <dgm:spPr/>
    </dgm:pt>
    <dgm:pt modelId="{615FA7BC-C8E5-4C4D-B5C3-3F14F463CA73}" type="pres">
      <dgm:prSet presAssocID="{8BC1DA3C-A4C7-4FA5-8CC7-DB33041B120E}" presName="parTxOnly" presStyleLbl="node1" presStyleIdx="2" presStyleCnt="3">
        <dgm:presLayoutVars>
          <dgm:chMax val="0"/>
          <dgm:chPref val="0"/>
          <dgm:bulletEnabled val="1"/>
        </dgm:presLayoutVars>
      </dgm:prSet>
      <dgm:spPr/>
    </dgm:pt>
  </dgm:ptLst>
  <dgm:cxnLst>
    <dgm:cxn modelId="{781CEF25-7EF2-4608-8303-F25344E2661B}" type="presOf" srcId="{8BC1DA3C-A4C7-4FA5-8CC7-DB33041B120E}" destId="{615FA7BC-C8E5-4C4D-B5C3-3F14F463CA73}" srcOrd="0" destOrd="0" presId="urn:microsoft.com/office/officeart/2005/8/layout/chevron1"/>
    <dgm:cxn modelId="{CD2F3A62-702E-42C4-BE79-A7206F60A1A5}" srcId="{D93AB532-393E-424A-B6ED-EC98E82DB96C}" destId="{2DC986EF-456B-4DAD-B89B-A8416093D47E}" srcOrd="0" destOrd="0" parTransId="{F03CD8CD-17D7-4646-8DC7-4CDD14A95F57}" sibTransId="{CC4AB5F2-6DA1-4FDB-B0DA-AAF762FECCBB}"/>
    <dgm:cxn modelId="{0CEC706D-5406-4A0C-A9F8-9716A90D48F5}" type="presOf" srcId="{D93AB532-393E-424A-B6ED-EC98E82DB96C}" destId="{ED22D0E5-7456-4B99-AB9A-11BF68EBF9F7}" srcOrd="0" destOrd="0" presId="urn:microsoft.com/office/officeart/2005/8/layout/chevron1"/>
    <dgm:cxn modelId="{ED9422BD-B6D8-489C-B26A-0925ECE25111}" srcId="{D93AB532-393E-424A-B6ED-EC98E82DB96C}" destId="{8BC1DA3C-A4C7-4FA5-8CC7-DB33041B120E}" srcOrd="2" destOrd="0" parTransId="{471DF6DB-67B2-4CE7-9502-913F9CBA3367}" sibTransId="{A36EFB68-EB87-4EF6-8C27-09A0B832D3F5}"/>
    <dgm:cxn modelId="{6F9219BF-3B59-4A1F-BB30-93AAB5C5320D}" type="presOf" srcId="{77AD7788-D629-4862-B347-CF1A6FEE860E}" destId="{029994C9-5B59-467F-B538-68E25A9FEABE}" srcOrd="0" destOrd="0" presId="urn:microsoft.com/office/officeart/2005/8/layout/chevron1"/>
    <dgm:cxn modelId="{A29C58C7-FFB2-4D3F-9FE9-9C5F16DF0006}" srcId="{D93AB532-393E-424A-B6ED-EC98E82DB96C}" destId="{77AD7788-D629-4862-B347-CF1A6FEE860E}" srcOrd="1" destOrd="0" parTransId="{032207F8-3522-48AD-808C-ED560C9C1817}" sibTransId="{BDDEF0CE-8B46-4D2A-8E11-05A7AADB08A9}"/>
    <dgm:cxn modelId="{AD3C01F6-47BA-488C-BC05-33480545638A}" type="presOf" srcId="{2DC986EF-456B-4DAD-B89B-A8416093D47E}" destId="{18F59D96-10EF-4FD4-9414-ED3DFD954FEC}" srcOrd="0" destOrd="0" presId="urn:microsoft.com/office/officeart/2005/8/layout/chevron1"/>
    <dgm:cxn modelId="{2BA8522C-D5B1-4F85-9BBD-D21CEDEE62B6}" type="presParOf" srcId="{ED22D0E5-7456-4B99-AB9A-11BF68EBF9F7}" destId="{18F59D96-10EF-4FD4-9414-ED3DFD954FEC}" srcOrd="0" destOrd="0" presId="urn:microsoft.com/office/officeart/2005/8/layout/chevron1"/>
    <dgm:cxn modelId="{88C9663D-A0E6-4F2E-ADCD-18234FDE1ED0}" type="presParOf" srcId="{ED22D0E5-7456-4B99-AB9A-11BF68EBF9F7}" destId="{8C30CC5B-E559-451D-85C2-C09A3C15FAA4}" srcOrd="1" destOrd="0" presId="urn:microsoft.com/office/officeart/2005/8/layout/chevron1"/>
    <dgm:cxn modelId="{AE6DB5B4-3874-4C3E-8418-2BAFB2893DE6}" type="presParOf" srcId="{ED22D0E5-7456-4B99-AB9A-11BF68EBF9F7}" destId="{029994C9-5B59-467F-B538-68E25A9FEABE}" srcOrd="2" destOrd="0" presId="urn:microsoft.com/office/officeart/2005/8/layout/chevron1"/>
    <dgm:cxn modelId="{7182DF54-4325-4590-BBBB-9794319851C4}" type="presParOf" srcId="{ED22D0E5-7456-4B99-AB9A-11BF68EBF9F7}" destId="{58E32708-58FE-4C37-A1EE-D421BDC84D8A}" srcOrd="3" destOrd="0" presId="urn:microsoft.com/office/officeart/2005/8/layout/chevron1"/>
    <dgm:cxn modelId="{826F28FE-BBC6-457A-9AF9-3920CBE16B67}" type="presParOf" srcId="{ED22D0E5-7456-4B99-AB9A-11BF68EBF9F7}" destId="{615FA7BC-C8E5-4C4D-B5C3-3F14F463CA73}"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99FCAF-1808-4833-B9D3-5D8D59414726}" type="doc">
      <dgm:prSet loTypeId="urn:microsoft.com/office/officeart/2005/8/layout/funnel1" loCatId="process" qsTypeId="urn:microsoft.com/office/officeart/2005/8/quickstyle/simple1" qsCatId="simple" csTypeId="urn:microsoft.com/office/officeart/2005/8/colors/colorful2" csCatId="colorful" phldr="1"/>
      <dgm:spPr/>
      <dgm:t>
        <a:bodyPr/>
        <a:lstStyle/>
        <a:p>
          <a:endParaRPr lang="en-US"/>
        </a:p>
      </dgm:t>
    </dgm:pt>
    <dgm:pt modelId="{449091BB-0142-4130-915C-3ED00C7F38A4}">
      <dgm:prSet phldrT="[Text]"/>
      <dgm:spPr/>
      <dgm:t>
        <a:bodyPr/>
        <a:lstStyle/>
        <a:p>
          <a:r>
            <a:rPr lang="en-US" dirty="0"/>
            <a:t>Business Survey Response</a:t>
          </a:r>
        </a:p>
      </dgm:t>
    </dgm:pt>
    <dgm:pt modelId="{B30323D2-26DD-4531-BDA6-66B1AE145F31}" type="parTrans" cxnId="{756879CE-6A82-4D59-8517-3EF8B5DA0984}">
      <dgm:prSet/>
      <dgm:spPr/>
      <dgm:t>
        <a:bodyPr/>
        <a:lstStyle/>
        <a:p>
          <a:endParaRPr lang="en-US"/>
        </a:p>
      </dgm:t>
    </dgm:pt>
    <dgm:pt modelId="{BA8DDBDB-A933-4BBA-9216-03D9C942BCEA}" type="sibTrans" cxnId="{756879CE-6A82-4D59-8517-3EF8B5DA0984}">
      <dgm:prSet/>
      <dgm:spPr/>
      <dgm:t>
        <a:bodyPr/>
        <a:lstStyle/>
        <a:p>
          <a:endParaRPr lang="en-US"/>
        </a:p>
      </dgm:t>
    </dgm:pt>
    <dgm:pt modelId="{4A51B5B5-C5C8-4B48-B31C-728378D4B3FD}">
      <dgm:prSet phldrT="[Text]"/>
      <dgm:spPr/>
      <dgm:t>
        <a:bodyPr/>
        <a:lstStyle/>
        <a:p>
          <a:r>
            <a:rPr lang="en-US" dirty="0"/>
            <a:t>Gartner Pace Layer</a:t>
          </a:r>
        </a:p>
      </dgm:t>
    </dgm:pt>
    <dgm:pt modelId="{A46913F5-0706-4A45-A3AF-1CD2978F0B74}" type="parTrans" cxnId="{7667D812-0460-4B88-98FE-EF5D47D9C55A}">
      <dgm:prSet/>
      <dgm:spPr/>
      <dgm:t>
        <a:bodyPr/>
        <a:lstStyle/>
        <a:p>
          <a:endParaRPr lang="en-US"/>
        </a:p>
      </dgm:t>
    </dgm:pt>
    <dgm:pt modelId="{5CF2C1C5-A590-4255-B9D6-9D8EEC74BFFC}" type="sibTrans" cxnId="{7667D812-0460-4B88-98FE-EF5D47D9C55A}">
      <dgm:prSet/>
      <dgm:spPr/>
      <dgm:t>
        <a:bodyPr/>
        <a:lstStyle/>
        <a:p>
          <a:endParaRPr lang="en-US"/>
        </a:p>
      </dgm:t>
    </dgm:pt>
    <dgm:pt modelId="{5F7CD955-D5C9-4791-A376-51A01B7200E8}">
      <dgm:prSet phldrT="[Text]"/>
      <dgm:spPr/>
      <dgm:t>
        <a:bodyPr/>
        <a:lstStyle/>
        <a:p>
          <a:r>
            <a:rPr lang="en-US" dirty="0"/>
            <a:t>Reference Model</a:t>
          </a:r>
        </a:p>
      </dgm:t>
    </dgm:pt>
    <dgm:pt modelId="{B337B4FB-B3C1-461F-9CF6-5221920B9CB8}" type="parTrans" cxnId="{6C9D99A9-B7A2-49B2-B231-37749B9CC86B}">
      <dgm:prSet/>
      <dgm:spPr/>
      <dgm:t>
        <a:bodyPr/>
        <a:lstStyle/>
        <a:p>
          <a:endParaRPr lang="en-US"/>
        </a:p>
      </dgm:t>
    </dgm:pt>
    <dgm:pt modelId="{9479FBFE-A75F-4E07-BB1E-E9DEA42F9BBD}" type="sibTrans" cxnId="{6C9D99A9-B7A2-49B2-B231-37749B9CC86B}">
      <dgm:prSet/>
      <dgm:spPr/>
      <dgm:t>
        <a:bodyPr/>
        <a:lstStyle/>
        <a:p>
          <a:endParaRPr lang="en-US"/>
        </a:p>
      </dgm:t>
    </dgm:pt>
    <dgm:pt modelId="{C8363037-066B-4109-813E-6F56A90B312F}">
      <dgm:prSet phldrT="[Text]"/>
      <dgm:spPr>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dgm:spPr>
      <dgm:t>
        <a:bodyPr/>
        <a:lstStyle/>
        <a:p>
          <a:endParaRPr lang="en-US" dirty="0"/>
        </a:p>
      </dgm:t>
    </dgm:pt>
    <dgm:pt modelId="{2A0AFD60-4E4C-46DF-A46E-126734B0AB85}" type="parTrans" cxnId="{9D9DC38B-B6AA-4683-9DF2-CC6E9B52E893}">
      <dgm:prSet/>
      <dgm:spPr/>
      <dgm:t>
        <a:bodyPr/>
        <a:lstStyle/>
        <a:p>
          <a:endParaRPr lang="en-US"/>
        </a:p>
      </dgm:t>
    </dgm:pt>
    <dgm:pt modelId="{1BB68B07-B097-4B42-BA81-C82095D290F9}" type="sibTrans" cxnId="{9D9DC38B-B6AA-4683-9DF2-CC6E9B52E893}">
      <dgm:prSet/>
      <dgm:spPr/>
      <dgm:t>
        <a:bodyPr/>
        <a:lstStyle/>
        <a:p>
          <a:endParaRPr lang="en-US"/>
        </a:p>
      </dgm:t>
    </dgm:pt>
    <dgm:pt modelId="{4D983BB5-A0D8-4B57-8663-18EB7A133612}" type="pres">
      <dgm:prSet presAssocID="{AC99FCAF-1808-4833-B9D3-5D8D59414726}" presName="Name0" presStyleCnt="0">
        <dgm:presLayoutVars>
          <dgm:chMax val="4"/>
          <dgm:resizeHandles val="exact"/>
        </dgm:presLayoutVars>
      </dgm:prSet>
      <dgm:spPr/>
    </dgm:pt>
    <dgm:pt modelId="{90D886F3-395F-4708-BFE2-CC243C59C678}" type="pres">
      <dgm:prSet presAssocID="{AC99FCAF-1808-4833-B9D3-5D8D59414726}" presName="ellipse" presStyleLbl="trBgShp" presStyleIdx="0" presStyleCnt="1" custLinFactNeighborX="4071" custLinFactNeighborY="36625"/>
      <dgm:spPr/>
    </dgm:pt>
    <dgm:pt modelId="{3233D88C-8481-46A7-9ED2-A8C46D3EAC95}" type="pres">
      <dgm:prSet presAssocID="{AC99FCAF-1808-4833-B9D3-5D8D59414726}" presName="arrow1" presStyleLbl="fgShp" presStyleIdx="0" presStyleCnt="1" custScaleX="73945" custLinFactNeighborX="8447" custLinFactNeighborY="11498"/>
      <dgm:spPr/>
    </dgm:pt>
    <dgm:pt modelId="{B8BC54ED-CD8D-43AE-9789-9F925EE171F2}" type="pres">
      <dgm:prSet presAssocID="{AC99FCAF-1808-4833-B9D3-5D8D59414726}" presName="rectangle" presStyleLbl="revTx" presStyleIdx="0" presStyleCnt="1" custScaleX="100171" custLinFactNeighborX="2421" custLinFactNeighborY="12377">
        <dgm:presLayoutVars>
          <dgm:bulletEnabled val="1"/>
        </dgm:presLayoutVars>
      </dgm:prSet>
      <dgm:spPr/>
    </dgm:pt>
    <dgm:pt modelId="{CDAE41C9-0850-4B7C-84AB-756DA9E424A2}" type="pres">
      <dgm:prSet presAssocID="{4A51B5B5-C5C8-4B48-B31C-728378D4B3FD}" presName="item1" presStyleLbl="node1" presStyleIdx="0" presStyleCnt="3" custLinFactNeighborX="49582" custLinFactNeighborY="-72075">
        <dgm:presLayoutVars>
          <dgm:bulletEnabled val="1"/>
        </dgm:presLayoutVars>
      </dgm:prSet>
      <dgm:spPr/>
    </dgm:pt>
    <dgm:pt modelId="{E8E774EE-B881-4ABD-BDAF-D1385D04E970}" type="pres">
      <dgm:prSet presAssocID="{5F7CD955-D5C9-4791-A376-51A01B7200E8}" presName="item2" presStyleLbl="node1" presStyleIdx="1" presStyleCnt="3" custLinFactNeighborX="2160" custLinFactNeighborY="2947">
        <dgm:presLayoutVars>
          <dgm:bulletEnabled val="1"/>
        </dgm:presLayoutVars>
      </dgm:prSet>
      <dgm:spPr/>
    </dgm:pt>
    <dgm:pt modelId="{34B85DEF-8EBA-4E74-9F97-840511D043CE}" type="pres">
      <dgm:prSet presAssocID="{C8363037-066B-4109-813E-6F56A90B312F}" presName="item3" presStyleLbl="node1" presStyleIdx="2" presStyleCnt="3" custLinFactY="29572" custLinFactNeighborX="-29424" custLinFactNeighborY="100000">
        <dgm:presLayoutVars>
          <dgm:bulletEnabled val="1"/>
        </dgm:presLayoutVars>
      </dgm:prSet>
      <dgm:spPr/>
    </dgm:pt>
    <dgm:pt modelId="{FEA156F0-6074-4536-80EA-4395C70F5340}" type="pres">
      <dgm:prSet presAssocID="{AC99FCAF-1808-4833-B9D3-5D8D59414726}" presName="funnel" presStyleLbl="trAlignAcc1" presStyleIdx="0" presStyleCnt="1" custLinFactNeighborX="2127" custLinFactNeighborY="8949"/>
      <dgm:spPr/>
    </dgm:pt>
  </dgm:ptLst>
  <dgm:cxnLst>
    <dgm:cxn modelId="{7667D812-0460-4B88-98FE-EF5D47D9C55A}" srcId="{AC99FCAF-1808-4833-B9D3-5D8D59414726}" destId="{4A51B5B5-C5C8-4B48-B31C-728378D4B3FD}" srcOrd="1" destOrd="0" parTransId="{A46913F5-0706-4A45-A3AF-1CD2978F0B74}" sibTransId="{5CF2C1C5-A590-4255-B9D6-9D8EEC74BFFC}"/>
    <dgm:cxn modelId="{9F5C2C3F-89DF-498D-9E9F-4A59BA979C66}" type="presOf" srcId="{449091BB-0142-4130-915C-3ED00C7F38A4}" destId="{34B85DEF-8EBA-4E74-9F97-840511D043CE}" srcOrd="0" destOrd="0" presId="urn:microsoft.com/office/officeart/2005/8/layout/funnel1"/>
    <dgm:cxn modelId="{AC36A93F-AC2D-498C-8E18-AF569C71BE08}" type="presOf" srcId="{4A51B5B5-C5C8-4B48-B31C-728378D4B3FD}" destId="{E8E774EE-B881-4ABD-BDAF-D1385D04E970}" srcOrd="0" destOrd="0" presId="urn:microsoft.com/office/officeart/2005/8/layout/funnel1"/>
    <dgm:cxn modelId="{DB02DC51-AA24-4853-ADED-155AC6AB40EC}" type="presOf" srcId="{AC99FCAF-1808-4833-B9D3-5D8D59414726}" destId="{4D983BB5-A0D8-4B57-8663-18EB7A133612}" srcOrd="0" destOrd="0" presId="urn:microsoft.com/office/officeart/2005/8/layout/funnel1"/>
    <dgm:cxn modelId="{9D9DC38B-B6AA-4683-9DF2-CC6E9B52E893}" srcId="{AC99FCAF-1808-4833-B9D3-5D8D59414726}" destId="{C8363037-066B-4109-813E-6F56A90B312F}" srcOrd="3" destOrd="0" parTransId="{2A0AFD60-4E4C-46DF-A46E-126734B0AB85}" sibTransId="{1BB68B07-B097-4B42-BA81-C82095D290F9}"/>
    <dgm:cxn modelId="{6C9D99A9-B7A2-49B2-B231-37749B9CC86B}" srcId="{AC99FCAF-1808-4833-B9D3-5D8D59414726}" destId="{5F7CD955-D5C9-4791-A376-51A01B7200E8}" srcOrd="2" destOrd="0" parTransId="{B337B4FB-B3C1-461F-9CF6-5221920B9CB8}" sibTransId="{9479FBFE-A75F-4E07-BB1E-E9DEA42F9BBD}"/>
    <dgm:cxn modelId="{7AC6C2AD-19F5-48F2-8395-1875F64FE03E}" type="presOf" srcId="{5F7CD955-D5C9-4791-A376-51A01B7200E8}" destId="{CDAE41C9-0850-4B7C-84AB-756DA9E424A2}" srcOrd="0" destOrd="0" presId="urn:microsoft.com/office/officeart/2005/8/layout/funnel1"/>
    <dgm:cxn modelId="{756879CE-6A82-4D59-8517-3EF8B5DA0984}" srcId="{AC99FCAF-1808-4833-B9D3-5D8D59414726}" destId="{449091BB-0142-4130-915C-3ED00C7F38A4}" srcOrd="0" destOrd="0" parTransId="{B30323D2-26DD-4531-BDA6-66B1AE145F31}" sibTransId="{BA8DDBDB-A933-4BBA-9216-03D9C942BCEA}"/>
    <dgm:cxn modelId="{2A9AF9EA-6DEF-4CAB-B75F-F8B8377C0871}" type="presOf" srcId="{C8363037-066B-4109-813E-6F56A90B312F}" destId="{B8BC54ED-CD8D-43AE-9789-9F925EE171F2}" srcOrd="0" destOrd="0" presId="urn:microsoft.com/office/officeart/2005/8/layout/funnel1"/>
    <dgm:cxn modelId="{A72B1658-E585-4702-8DEA-8E1050123B2C}" type="presParOf" srcId="{4D983BB5-A0D8-4B57-8663-18EB7A133612}" destId="{90D886F3-395F-4708-BFE2-CC243C59C678}" srcOrd="0" destOrd="0" presId="urn:microsoft.com/office/officeart/2005/8/layout/funnel1"/>
    <dgm:cxn modelId="{96922975-E229-4042-AEEA-5C1228FA32F5}" type="presParOf" srcId="{4D983BB5-A0D8-4B57-8663-18EB7A133612}" destId="{3233D88C-8481-46A7-9ED2-A8C46D3EAC95}" srcOrd="1" destOrd="0" presId="urn:microsoft.com/office/officeart/2005/8/layout/funnel1"/>
    <dgm:cxn modelId="{50324606-9F3F-4EB1-BF57-ADC0EE02597F}" type="presParOf" srcId="{4D983BB5-A0D8-4B57-8663-18EB7A133612}" destId="{B8BC54ED-CD8D-43AE-9789-9F925EE171F2}" srcOrd="2" destOrd="0" presId="urn:microsoft.com/office/officeart/2005/8/layout/funnel1"/>
    <dgm:cxn modelId="{312978AB-620B-4CEF-8A9D-CC714AFA4F5E}" type="presParOf" srcId="{4D983BB5-A0D8-4B57-8663-18EB7A133612}" destId="{CDAE41C9-0850-4B7C-84AB-756DA9E424A2}" srcOrd="3" destOrd="0" presId="urn:microsoft.com/office/officeart/2005/8/layout/funnel1"/>
    <dgm:cxn modelId="{DF47AB17-3E5E-44B4-A23B-286E151A49E8}" type="presParOf" srcId="{4D983BB5-A0D8-4B57-8663-18EB7A133612}" destId="{E8E774EE-B881-4ABD-BDAF-D1385D04E970}" srcOrd="4" destOrd="0" presId="urn:microsoft.com/office/officeart/2005/8/layout/funnel1"/>
    <dgm:cxn modelId="{955C5323-28CE-4607-901E-A69376B7DE73}" type="presParOf" srcId="{4D983BB5-A0D8-4B57-8663-18EB7A133612}" destId="{34B85DEF-8EBA-4E74-9F97-840511D043CE}" srcOrd="5" destOrd="0" presId="urn:microsoft.com/office/officeart/2005/8/layout/funnel1"/>
    <dgm:cxn modelId="{6163E294-57DF-4692-9E59-0CCD461533E3}" type="presParOf" srcId="{4D983BB5-A0D8-4B57-8663-18EB7A133612}" destId="{FEA156F0-6074-4536-80EA-4395C70F5340}" srcOrd="6" destOrd="0" presId="urn:microsoft.com/office/officeart/2005/8/layout/funnel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BE4C766-343F-4A05-BC1B-FB75BCBB56F3}" type="doc">
      <dgm:prSet loTypeId="urn:microsoft.com/office/officeart/2005/8/layout/hList6" loCatId="list" qsTypeId="urn:microsoft.com/office/officeart/2005/8/quickstyle/3d5" qsCatId="3D" csTypeId="urn:microsoft.com/office/officeart/2005/8/colors/accent0_3" csCatId="mainScheme" phldr="1"/>
      <dgm:spPr/>
      <dgm:t>
        <a:bodyPr/>
        <a:lstStyle/>
        <a:p>
          <a:endParaRPr lang="en-US"/>
        </a:p>
      </dgm:t>
    </dgm:pt>
    <dgm:pt modelId="{D94A0C4A-E9C9-4933-8A4D-0CA884D0C165}">
      <dgm:prSet phldrT="[Text]"/>
      <dgm:spPr/>
      <dgm:t>
        <a:bodyPr/>
        <a:lstStyle/>
        <a:p>
          <a:r>
            <a:rPr lang="en-US" dirty="0"/>
            <a:t>Application Analysis</a:t>
          </a:r>
        </a:p>
      </dgm:t>
    </dgm:pt>
    <dgm:pt modelId="{0D1581A9-01B6-4E8A-9BFB-D53FEE7C0D47}" type="parTrans" cxnId="{83D35B44-2C04-4CAC-B1B2-4C212D731BB6}">
      <dgm:prSet/>
      <dgm:spPr/>
      <dgm:t>
        <a:bodyPr/>
        <a:lstStyle/>
        <a:p>
          <a:endParaRPr lang="en-US"/>
        </a:p>
      </dgm:t>
    </dgm:pt>
    <dgm:pt modelId="{B6C4EC08-E982-4A0C-AAC2-1D362F35C42D}" type="sibTrans" cxnId="{83D35B44-2C04-4CAC-B1B2-4C212D731BB6}">
      <dgm:prSet/>
      <dgm:spPr/>
      <dgm:t>
        <a:bodyPr/>
        <a:lstStyle/>
        <a:p>
          <a:endParaRPr lang="en-US"/>
        </a:p>
      </dgm:t>
    </dgm:pt>
    <dgm:pt modelId="{CF893934-CCF7-4F9B-95A9-DEE9D543E6DA}" type="pres">
      <dgm:prSet presAssocID="{0BE4C766-343F-4A05-BC1B-FB75BCBB56F3}" presName="Name0" presStyleCnt="0">
        <dgm:presLayoutVars>
          <dgm:dir/>
          <dgm:resizeHandles val="exact"/>
        </dgm:presLayoutVars>
      </dgm:prSet>
      <dgm:spPr/>
    </dgm:pt>
    <dgm:pt modelId="{A960CB1A-D554-4BBA-84EA-D934DE58F9B3}" type="pres">
      <dgm:prSet presAssocID="{D94A0C4A-E9C9-4933-8A4D-0CA884D0C165}" presName="node" presStyleLbl="node1" presStyleIdx="0" presStyleCnt="1" custLinFactNeighborX="-52677" custLinFactNeighborY="-4534">
        <dgm:presLayoutVars>
          <dgm:bulletEnabled val="1"/>
        </dgm:presLayoutVars>
      </dgm:prSet>
      <dgm:spPr/>
    </dgm:pt>
  </dgm:ptLst>
  <dgm:cxnLst>
    <dgm:cxn modelId="{83D35B44-2C04-4CAC-B1B2-4C212D731BB6}" srcId="{0BE4C766-343F-4A05-BC1B-FB75BCBB56F3}" destId="{D94A0C4A-E9C9-4933-8A4D-0CA884D0C165}" srcOrd="0" destOrd="0" parTransId="{0D1581A9-01B6-4E8A-9BFB-D53FEE7C0D47}" sibTransId="{B6C4EC08-E982-4A0C-AAC2-1D362F35C42D}"/>
    <dgm:cxn modelId="{39FDC191-5EF7-4EBC-8F75-592191F111E9}" type="presOf" srcId="{0BE4C766-343F-4A05-BC1B-FB75BCBB56F3}" destId="{CF893934-CCF7-4F9B-95A9-DEE9D543E6DA}" srcOrd="0" destOrd="0" presId="urn:microsoft.com/office/officeart/2005/8/layout/hList6"/>
    <dgm:cxn modelId="{550325D8-1956-4FCE-A6C6-3C65D278B6B1}" type="presOf" srcId="{D94A0C4A-E9C9-4933-8A4D-0CA884D0C165}" destId="{A960CB1A-D554-4BBA-84EA-D934DE58F9B3}" srcOrd="0" destOrd="0" presId="urn:microsoft.com/office/officeart/2005/8/layout/hList6"/>
    <dgm:cxn modelId="{B25099BD-F454-4A28-9B90-A5599B1E6622}" type="presParOf" srcId="{CF893934-CCF7-4F9B-95A9-DEE9D543E6DA}" destId="{A960CB1A-D554-4BBA-84EA-D934DE58F9B3}" srcOrd="0" destOrd="0" presId="urn:microsoft.com/office/officeart/2005/8/layout/hList6"/>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161652-8003-4B7A-B8CE-91FD33384CB0}" type="doc">
      <dgm:prSet loTypeId="urn:microsoft.com/office/officeart/2005/8/layout/cycle4" loCatId="matrix" qsTypeId="urn:microsoft.com/office/officeart/2005/8/quickstyle/simple1" qsCatId="simple" csTypeId="urn:microsoft.com/office/officeart/2005/8/colors/accent2_4" csCatId="accent2" phldr="1"/>
      <dgm:spPr/>
      <dgm:t>
        <a:bodyPr/>
        <a:lstStyle/>
        <a:p>
          <a:endParaRPr lang="en-US"/>
        </a:p>
      </dgm:t>
    </dgm:pt>
    <dgm:pt modelId="{3E1E0290-BB9B-49DA-906E-B2A75079E485}">
      <dgm:prSet phldrT="[Text]"/>
      <dgm:spPr/>
      <dgm:t>
        <a:bodyPr/>
        <a:lstStyle/>
        <a:p>
          <a:r>
            <a:rPr lang="en-US" dirty="0"/>
            <a:t>Bus Fitness &amp; Process</a:t>
          </a:r>
        </a:p>
      </dgm:t>
    </dgm:pt>
    <dgm:pt modelId="{D6EC9B74-DE33-45CC-A96D-8B456882E7D2}" type="parTrans" cxnId="{477DBF6C-A854-4D9C-BEEA-524AC1218307}">
      <dgm:prSet/>
      <dgm:spPr/>
      <dgm:t>
        <a:bodyPr/>
        <a:lstStyle/>
        <a:p>
          <a:endParaRPr lang="en-US"/>
        </a:p>
      </dgm:t>
    </dgm:pt>
    <dgm:pt modelId="{F938C88D-832E-4695-ADCB-FDB95F992F2E}" type="sibTrans" cxnId="{477DBF6C-A854-4D9C-BEEA-524AC1218307}">
      <dgm:prSet/>
      <dgm:spPr/>
      <dgm:t>
        <a:bodyPr/>
        <a:lstStyle/>
        <a:p>
          <a:endParaRPr lang="en-US"/>
        </a:p>
      </dgm:t>
    </dgm:pt>
    <dgm:pt modelId="{AF4238E9-BE94-4AF3-93BD-3FDCFF5B46D5}">
      <dgm:prSet phldrT="[Text]"/>
      <dgm:spPr/>
      <dgm:t>
        <a:bodyPr/>
        <a:lstStyle/>
        <a:p>
          <a:r>
            <a:rPr lang="en-US" dirty="0"/>
            <a:t>Strategic Fit</a:t>
          </a:r>
        </a:p>
      </dgm:t>
    </dgm:pt>
    <dgm:pt modelId="{2EC2C256-3B01-4FB8-B06C-C26DD86D49A4}" type="parTrans" cxnId="{FEC255A6-B611-4D00-8324-F1A0D87D6544}">
      <dgm:prSet/>
      <dgm:spPr/>
      <dgm:t>
        <a:bodyPr/>
        <a:lstStyle/>
        <a:p>
          <a:endParaRPr lang="en-US"/>
        </a:p>
      </dgm:t>
    </dgm:pt>
    <dgm:pt modelId="{C9EFE94D-7E66-46CE-9FC6-CE5F03EEC3F4}" type="sibTrans" cxnId="{FEC255A6-B611-4D00-8324-F1A0D87D6544}">
      <dgm:prSet/>
      <dgm:spPr/>
      <dgm:t>
        <a:bodyPr/>
        <a:lstStyle/>
        <a:p>
          <a:endParaRPr lang="en-US"/>
        </a:p>
      </dgm:t>
    </dgm:pt>
    <dgm:pt modelId="{E1E96568-DB08-42C8-B78B-62587C189C8A}">
      <dgm:prSet phldrT="[Text]"/>
      <dgm:spPr/>
      <dgm:t>
        <a:bodyPr/>
        <a:lstStyle/>
        <a:p>
          <a:r>
            <a:rPr lang="en-US" dirty="0"/>
            <a:t>Operational Risk</a:t>
          </a:r>
        </a:p>
      </dgm:t>
    </dgm:pt>
    <dgm:pt modelId="{75E30475-F30F-43D1-8A7B-B7248D8AA105}" type="parTrans" cxnId="{F4F6CD0D-BAC2-4530-99D6-123D74C1A716}">
      <dgm:prSet/>
      <dgm:spPr/>
      <dgm:t>
        <a:bodyPr/>
        <a:lstStyle/>
        <a:p>
          <a:endParaRPr lang="en-US"/>
        </a:p>
      </dgm:t>
    </dgm:pt>
    <dgm:pt modelId="{D42EA845-8A15-4BE2-B82F-41064698A5F4}" type="sibTrans" cxnId="{F4F6CD0D-BAC2-4530-99D6-123D74C1A716}">
      <dgm:prSet/>
      <dgm:spPr/>
      <dgm:t>
        <a:bodyPr/>
        <a:lstStyle/>
        <a:p>
          <a:endParaRPr lang="en-US"/>
        </a:p>
      </dgm:t>
    </dgm:pt>
    <dgm:pt modelId="{BBBAA897-9A3C-47B1-98FF-0404696100F1}">
      <dgm:prSet phldrT="[Text]"/>
      <dgm:spPr/>
      <dgm:t>
        <a:bodyPr/>
        <a:lstStyle/>
        <a:p>
          <a:r>
            <a:rPr lang="en-US" dirty="0"/>
            <a:t>Complexity</a:t>
          </a:r>
        </a:p>
      </dgm:t>
    </dgm:pt>
    <dgm:pt modelId="{9B9B2CF4-650D-40C1-93DD-C48AF69D2073}" type="parTrans" cxnId="{B05D01C2-B3B2-488E-BE61-615305F0C082}">
      <dgm:prSet/>
      <dgm:spPr/>
      <dgm:t>
        <a:bodyPr/>
        <a:lstStyle/>
        <a:p>
          <a:endParaRPr lang="en-US"/>
        </a:p>
      </dgm:t>
    </dgm:pt>
    <dgm:pt modelId="{C5EE0614-DC96-4BB6-82B5-46B9E517C88A}" type="sibTrans" cxnId="{B05D01C2-B3B2-488E-BE61-615305F0C082}">
      <dgm:prSet/>
      <dgm:spPr/>
      <dgm:t>
        <a:bodyPr/>
        <a:lstStyle/>
        <a:p>
          <a:endParaRPr lang="en-US"/>
        </a:p>
      </dgm:t>
    </dgm:pt>
    <dgm:pt modelId="{27999A45-398A-4571-9268-2B2653FF2AE9}">
      <dgm:prSet phldrT="[Text]"/>
      <dgm:spPr/>
      <dgm:t>
        <a:bodyPr/>
        <a:lstStyle/>
        <a:p>
          <a:r>
            <a:rPr lang="en-US" dirty="0"/>
            <a:t>Cost </a:t>
          </a:r>
        </a:p>
      </dgm:t>
    </dgm:pt>
    <dgm:pt modelId="{54B2BEEF-BB85-4444-9ED4-6074312406A2}" type="parTrans" cxnId="{4FF7B5EE-BCE1-4A64-A56F-E9D78AF7BE93}">
      <dgm:prSet/>
      <dgm:spPr/>
      <dgm:t>
        <a:bodyPr/>
        <a:lstStyle/>
        <a:p>
          <a:endParaRPr lang="en-US"/>
        </a:p>
      </dgm:t>
    </dgm:pt>
    <dgm:pt modelId="{18FA4A05-FE0F-4A33-99CE-AC72860F709A}" type="sibTrans" cxnId="{4FF7B5EE-BCE1-4A64-A56F-E9D78AF7BE93}">
      <dgm:prSet/>
      <dgm:spPr/>
      <dgm:t>
        <a:bodyPr/>
        <a:lstStyle/>
        <a:p>
          <a:endParaRPr lang="en-US"/>
        </a:p>
      </dgm:t>
    </dgm:pt>
    <dgm:pt modelId="{C95BCF31-081F-4268-9C69-8EF9BA6A381A}">
      <dgm:prSet phldrT="[Text]"/>
      <dgm:spPr/>
      <dgm:t>
        <a:bodyPr/>
        <a:lstStyle/>
        <a:p>
          <a:r>
            <a:rPr lang="en-US" dirty="0"/>
            <a:t>License, support </a:t>
          </a:r>
        </a:p>
      </dgm:t>
    </dgm:pt>
    <dgm:pt modelId="{D6945CA1-A38F-4A12-87F9-C1519E52F06F}" type="parTrans" cxnId="{A8C852AB-F2AA-4DD8-9424-12D08D63CDF7}">
      <dgm:prSet/>
      <dgm:spPr/>
      <dgm:t>
        <a:bodyPr/>
        <a:lstStyle/>
        <a:p>
          <a:endParaRPr lang="en-US"/>
        </a:p>
      </dgm:t>
    </dgm:pt>
    <dgm:pt modelId="{A2F4542D-7DF7-43F5-87F6-E2FE856A95A3}" type="sibTrans" cxnId="{A8C852AB-F2AA-4DD8-9424-12D08D63CDF7}">
      <dgm:prSet/>
      <dgm:spPr/>
      <dgm:t>
        <a:bodyPr/>
        <a:lstStyle/>
        <a:p>
          <a:endParaRPr lang="en-US"/>
        </a:p>
      </dgm:t>
    </dgm:pt>
    <dgm:pt modelId="{1FF2AE55-A347-4FEE-A245-D5A9136AE4F9}">
      <dgm:prSet phldrT="[Text]"/>
      <dgm:spPr/>
      <dgm:t>
        <a:bodyPr/>
        <a:lstStyle/>
        <a:p>
          <a:r>
            <a:rPr lang="en-US" dirty="0"/>
            <a:t>Technical Risk</a:t>
          </a:r>
        </a:p>
      </dgm:t>
    </dgm:pt>
    <dgm:pt modelId="{03AFDAE1-E27A-4451-A3EC-A01270DE3B19}" type="parTrans" cxnId="{18BCF94B-5C4C-4FA3-B0C1-F50E8479DB9A}">
      <dgm:prSet/>
      <dgm:spPr/>
      <dgm:t>
        <a:bodyPr/>
        <a:lstStyle/>
        <a:p>
          <a:endParaRPr lang="en-US"/>
        </a:p>
      </dgm:t>
    </dgm:pt>
    <dgm:pt modelId="{7053A860-FA8C-4909-9A40-CE03923FD1F6}" type="sibTrans" cxnId="{18BCF94B-5C4C-4FA3-B0C1-F50E8479DB9A}">
      <dgm:prSet/>
      <dgm:spPr/>
      <dgm:t>
        <a:bodyPr/>
        <a:lstStyle/>
        <a:p>
          <a:endParaRPr lang="en-US"/>
        </a:p>
      </dgm:t>
    </dgm:pt>
    <dgm:pt modelId="{ADA790FC-0EA9-4AD5-9B66-0C623A4FD7F3}">
      <dgm:prSet phldrT="[Text]"/>
      <dgm:spPr/>
      <dgm:t>
        <a:bodyPr/>
        <a:lstStyle/>
        <a:p>
          <a:r>
            <a:rPr lang="en-US" dirty="0"/>
            <a:t>Architectural Alignment.</a:t>
          </a:r>
        </a:p>
      </dgm:t>
    </dgm:pt>
    <dgm:pt modelId="{99E674DA-1B36-41C5-BF1E-7012010B0328}" type="parTrans" cxnId="{3CF78B39-E7E9-47AB-9652-F4FB9E1D5374}">
      <dgm:prSet/>
      <dgm:spPr/>
      <dgm:t>
        <a:bodyPr/>
        <a:lstStyle/>
        <a:p>
          <a:endParaRPr lang="en-US"/>
        </a:p>
      </dgm:t>
    </dgm:pt>
    <dgm:pt modelId="{B2056598-D155-48E0-BFD2-75DCF854AC44}" type="sibTrans" cxnId="{3CF78B39-E7E9-47AB-9652-F4FB9E1D5374}">
      <dgm:prSet/>
      <dgm:spPr/>
      <dgm:t>
        <a:bodyPr/>
        <a:lstStyle/>
        <a:p>
          <a:endParaRPr lang="en-US"/>
        </a:p>
      </dgm:t>
    </dgm:pt>
    <dgm:pt modelId="{5327FD32-5AF6-422C-BAD3-29A53B22B7BD}">
      <dgm:prSet phldrT="[Text]"/>
      <dgm:spPr/>
      <dgm:t>
        <a:bodyPr/>
        <a:lstStyle/>
        <a:p>
          <a:r>
            <a:rPr lang="en-US" dirty="0"/>
            <a:t>Data Quality and timeliness</a:t>
          </a:r>
        </a:p>
      </dgm:t>
    </dgm:pt>
    <dgm:pt modelId="{AE41A867-9E94-405A-8DF8-6EB086046583}" type="parTrans" cxnId="{2BD9AF8B-F1AF-4577-A409-6C5E4BF419E2}">
      <dgm:prSet/>
      <dgm:spPr/>
      <dgm:t>
        <a:bodyPr/>
        <a:lstStyle/>
        <a:p>
          <a:endParaRPr lang="en-US"/>
        </a:p>
      </dgm:t>
    </dgm:pt>
    <dgm:pt modelId="{9512C5E7-7929-4DD8-ADE2-D8F0D9E9DDD0}" type="sibTrans" cxnId="{2BD9AF8B-F1AF-4577-A409-6C5E4BF419E2}">
      <dgm:prSet/>
      <dgm:spPr/>
      <dgm:t>
        <a:bodyPr/>
        <a:lstStyle/>
        <a:p>
          <a:endParaRPr lang="en-US"/>
        </a:p>
      </dgm:t>
    </dgm:pt>
    <dgm:pt modelId="{B4C19A31-2398-4F86-90D8-AB739272D0E5}">
      <dgm:prSet phldrT="[Text]"/>
      <dgm:spPr/>
      <dgm:t>
        <a:bodyPr/>
        <a:lstStyle/>
        <a:p>
          <a:r>
            <a:rPr lang="en-US" dirty="0"/>
            <a:t>Application Robustness.</a:t>
          </a:r>
        </a:p>
      </dgm:t>
    </dgm:pt>
    <dgm:pt modelId="{6CA88052-CA76-431B-8EFE-55078799FA85}" type="parTrans" cxnId="{3487A3E1-960E-4887-90C8-36797408A6EF}">
      <dgm:prSet/>
      <dgm:spPr/>
      <dgm:t>
        <a:bodyPr/>
        <a:lstStyle/>
        <a:p>
          <a:endParaRPr lang="en-US"/>
        </a:p>
      </dgm:t>
    </dgm:pt>
    <dgm:pt modelId="{20FCAB57-94C5-45DB-9AE9-68A2BC53646F}" type="sibTrans" cxnId="{3487A3E1-960E-4887-90C8-36797408A6EF}">
      <dgm:prSet/>
      <dgm:spPr/>
      <dgm:t>
        <a:bodyPr/>
        <a:lstStyle/>
        <a:p>
          <a:endParaRPr lang="en-US"/>
        </a:p>
      </dgm:t>
    </dgm:pt>
    <dgm:pt modelId="{F4EE2F0C-33A5-495D-AA6E-A8EB0EB45DC4}">
      <dgm:prSet phldrT="[Text]"/>
      <dgm:spPr/>
      <dgm:t>
        <a:bodyPr/>
        <a:lstStyle/>
        <a:p>
          <a:r>
            <a:rPr lang="en-US" dirty="0"/>
            <a:t>Utilization.</a:t>
          </a:r>
        </a:p>
      </dgm:t>
    </dgm:pt>
    <dgm:pt modelId="{ACD0FC06-167C-46C9-8C42-74E7C5A4300C}" type="parTrans" cxnId="{BB5A6120-7359-4DB6-8944-AC3D567C0759}">
      <dgm:prSet/>
      <dgm:spPr/>
      <dgm:t>
        <a:bodyPr/>
        <a:lstStyle/>
        <a:p>
          <a:endParaRPr lang="en-US"/>
        </a:p>
      </dgm:t>
    </dgm:pt>
    <dgm:pt modelId="{AEE2BBB7-8E48-4336-882A-FF58EFD71347}" type="sibTrans" cxnId="{BB5A6120-7359-4DB6-8944-AC3D567C0759}">
      <dgm:prSet/>
      <dgm:spPr/>
      <dgm:t>
        <a:bodyPr/>
        <a:lstStyle/>
        <a:p>
          <a:endParaRPr lang="en-US"/>
        </a:p>
      </dgm:t>
    </dgm:pt>
    <dgm:pt modelId="{FD4464FB-2380-45EB-8FD8-5ED01F7D2530}">
      <dgm:prSet phldrT="[Text]"/>
      <dgm:spPr/>
      <dgm:t>
        <a:bodyPr/>
        <a:lstStyle/>
        <a:p>
          <a:r>
            <a:rPr lang="en-US" dirty="0"/>
            <a:t>Reliance on SME</a:t>
          </a:r>
        </a:p>
      </dgm:t>
    </dgm:pt>
    <dgm:pt modelId="{F2FFB486-8DE7-43CE-989E-61D60FB0661A}" type="parTrans" cxnId="{D65CB55D-307E-4D4F-9C86-4BE38D68AF43}">
      <dgm:prSet/>
      <dgm:spPr/>
      <dgm:t>
        <a:bodyPr/>
        <a:lstStyle/>
        <a:p>
          <a:endParaRPr lang="en-US"/>
        </a:p>
      </dgm:t>
    </dgm:pt>
    <dgm:pt modelId="{EC194BE9-B989-4B2D-8A52-EA4C8D2E4ED5}" type="sibTrans" cxnId="{D65CB55D-307E-4D4F-9C86-4BE38D68AF43}">
      <dgm:prSet/>
      <dgm:spPr/>
      <dgm:t>
        <a:bodyPr/>
        <a:lstStyle/>
        <a:p>
          <a:endParaRPr lang="en-US"/>
        </a:p>
      </dgm:t>
    </dgm:pt>
    <dgm:pt modelId="{8AF66556-47A7-41F3-B344-DA8439E78D5E}">
      <dgm:prSet phldrT="[Text]"/>
      <dgm:spPr/>
      <dgm:t>
        <a:bodyPr/>
        <a:lstStyle/>
        <a:p>
          <a:r>
            <a:rPr lang="en-US" dirty="0"/>
            <a:t>Maintenance.</a:t>
          </a:r>
        </a:p>
      </dgm:t>
    </dgm:pt>
    <dgm:pt modelId="{2F5A01B4-ABF7-4F33-BCD8-E4469C7DD701}" type="parTrans" cxnId="{2BDA66D4-93FB-4638-B91B-ED8447D7C450}">
      <dgm:prSet/>
      <dgm:spPr/>
      <dgm:t>
        <a:bodyPr/>
        <a:lstStyle/>
        <a:p>
          <a:endParaRPr lang="en-US"/>
        </a:p>
      </dgm:t>
    </dgm:pt>
    <dgm:pt modelId="{31CD429A-5C3E-4DA1-B126-8C4D84447630}" type="sibTrans" cxnId="{2BDA66D4-93FB-4638-B91B-ED8447D7C450}">
      <dgm:prSet/>
      <dgm:spPr/>
      <dgm:t>
        <a:bodyPr/>
        <a:lstStyle/>
        <a:p>
          <a:endParaRPr lang="en-US"/>
        </a:p>
      </dgm:t>
    </dgm:pt>
    <dgm:pt modelId="{01F17F77-06EF-4FA6-B5D4-FE8FAEAA61AC}">
      <dgm:prSet phldrT="[Text]"/>
      <dgm:spPr/>
      <dgm:t>
        <a:bodyPr/>
        <a:lstStyle/>
        <a:p>
          <a:r>
            <a:rPr lang="en-US" dirty="0"/>
            <a:t>Supportability</a:t>
          </a:r>
        </a:p>
      </dgm:t>
    </dgm:pt>
    <dgm:pt modelId="{1667834D-D633-4EF5-94AE-BCD5D8B6A8E2}" type="parTrans" cxnId="{5B597EDA-E40F-4A67-9409-47C58EF808EE}">
      <dgm:prSet/>
      <dgm:spPr/>
      <dgm:t>
        <a:bodyPr/>
        <a:lstStyle/>
        <a:p>
          <a:endParaRPr lang="en-US"/>
        </a:p>
      </dgm:t>
    </dgm:pt>
    <dgm:pt modelId="{B05DEED3-DEA1-4CDE-B36C-A51CD876235B}" type="sibTrans" cxnId="{5B597EDA-E40F-4A67-9409-47C58EF808EE}">
      <dgm:prSet/>
      <dgm:spPr/>
      <dgm:t>
        <a:bodyPr/>
        <a:lstStyle/>
        <a:p>
          <a:endParaRPr lang="en-US"/>
        </a:p>
      </dgm:t>
    </dgm:pt>
    <dgm:pt modelId="{6F6DD948-3C6E-46B5-8E1F-43716F43748C}">
      <dgm:prSet phldrT="[Text]"/>
      <dgm:spPr/>
      <dgm:t>
        <a:bodyPr/>
        <a:lstStyle/>
        <a:p>
          <a:r>
            <a:rPr lang="en-US" dirty="0"/>
            <a:t>Scalability and </a:t>
          </a:r>
          <a:r>
            <a:rPr lang="en-US" dirty="0" err="1"/>
            <a:t>Extensbility</a:t>
          </a:r>
          <a:r>
            <a:rPr lang="en-US" dirty="0"/>
            <a:t>.</a:t>
          </a:r>
        </a:p>
      </dgm:t>
    </dgm:pt>
    <dgm:pt modelId="{42230BAE-5D5F-41E0-9A5C-6C0A45403F84}" type="parTrans" cxnId="{2E5D5162-E164-49CF-81C8-419D9AF44564}">
      <dgm:prSet/>
      <dgm:spPr/>
      <dgm:t>
        <a:bodyPr/>
        <a:lstStyle/>
        <a:p>
          <a:endParaRPr lang="en-US"/>
        </a:p>
      </dgm:t>
    </dgm:pt>
    <dgm:pt modelId="{B51861C8-1E6F-4120-BC07-AC2C03720B60}" type="sibTrans" cxnId="{2E5D5162-E164-49CF-81C8-419D9AF44564}">
      <dgm:prSet/>
      <dgm:spPr/>
      <dgm:t>
        <a:bodyPr/>
        <a:lstStyle/>
        <a:p>
          <a:endParaRPr lang="en-US"/>
        </a:p>
      </dgm:t>
    </dgm:pt>
    <dgm:pt modelId="{C7C57116-E648-4F56-B099-B23C7F9D01F8}">
      <dgm:prSet phldrT="[Text]"/>
      <dgm:spPr/>
      <dgm:t>
        <a:bodyPr/>
        <a:lstStyle/>
        <a:p>
          <a:r>
            <a:rPr lang="en-US" dirty="0"/>
            <a:t>Technical execution.</a:t>
          </a:r>
        </a:p>
      </dgm:t>
    </dgm:pt>
    <dgm:pt modelId="{E9951555-9858-4CEA-8BD1-E891578A6C39}" type="parTrans" cxnId="{2A745206-E966-4431-8AD6-E1D62DF8CEC7}">
      <dgm:prSet/>
      <dgm:spPr/>
      <dgm:t>
        <a:bodyPr/>
        <a:lstStyle/>
        <a:p>
          <a:endParaRPr lang="en-US"/>
        </a:p>
      </dgm:t>
    </dgm:pt>
    <dgm:pt modelId="{22565B2F-C8EB-4A77-A0B9-9FDC3D31469E}" type="sibTrans" cxnId="{2A745206-E966-4431-8AD6-E1D62DF8CEC7}">
      <dgm:prSet/>
      <dgm:spPr/>
      <dgm:t>
        <a:bodyPr/>
        <a:lstStyle/>
        <a:p>
          <a:endParaRPr lang="en-US"/>
        </a:p>
      </dgm:t>
    </dgm:pt>
    <dgm:pt modelId="{1712BBCC-06A6-40A5-9744-FC4646812016}">
      <dgm:prSet phldrT="[Text]"/>
      <dgm:spPr/>
      <dgm:t>
        <a:bodyPr/>
        <a:lstStyle/>
        <a:p>
          <a:r>
            <a:rPr lang="en-US" dirty="0"/>
            <a:t>Service Maintenance and enhancement.</a:t>
          </a:r>
        </a:p>
      </dgm:t>
    </dgm:pt>
    <dgm:pt modelId="{6EB2DC3C-56CD-40B1-821F-7A020DBE2108}" type="parTrans" cxnId="{5452EB9E-E1DA-4A88-87CD-8127FF7A7BA3}">
      <dgm:prSet/>
      <dgm:spPr/>
      <dgm:t>
        <a:bodyPr/>
        <a:lstStyle/>
        <a:p>
          <a:endParaRPr lang="en-US"/>
        </a:p>
      </dgm:t>
    </dgm:pt>
    <dgm:pt modelId="{711B7830-4631-4D26-AB11-3437363A0599}" type="sibTrans" cxnId="{5452EB9E-E1DA-4A88-87CD-8127FF7A7BA3}">
      <dgm:prSet/>
      <dgm:spPr/>
      <dgm:t>
        <a:bodyPr/>
        <a:lstStyle/>
        <a:p>
          <a:endParaRPr lang="en-US"/>
        </a:p>
      </dgm:t>
    </dgm:pt>
    <dgm:pt modelId="{D7F5F6BD-EF9C-4783-BDF9-0AFD256BE4CC}">
      <dgm:prSet phldrT="[Text]"/>
      <dgm:spPr/>
      <dgm:t>
        <a:bodyPr/>
        <a:lstStyle/>
        <a:p>
          <a:r>
            <a:rPr lang="en-US" dirty="0"/>
            <a:t>Total application lifecycle.</a:t>
          </a:r>
        </a:p>
      </dgm:t>
    </dgm:pt>
    <dgm:pt modelId="{5AC3D5F4-53E7-48EC-B3CE-29237583058F}" type="parTrans" cxnId="{4A0E18D1-7E99-405E-97E5-620E30262B27}">
      <dgm:prSet/>
      <dgm:spPr/>
      <dgm:t>
        <a:bodyPr/>
        <a:lstStyle/>
        <a:p>
          <a:endParaRPr lang="en-US"/>
        </a:p>
      </dgm:t>
    </dgm:pt>
    <dgm:pt modelId="{ECF83322-5570-4F40-8434-F6F6701597FB}" type="sibTrans" cxnId="{4A0E18D1-7E99-405E-97E5-620E30262B27}">
      <dgm:prSet/>
      <dgm:spPr/>
      <dgm:t>
        <a:bodyPr/>
        <a:lstStyle/>
        <a:p>
          <a:endParaRPr lang="en-US"/>
        </a:p>
      </dgm:t>
    </dgm:pt>
    <dgm:pt modelId="{5D947314-9D4D-43A0-9D79-861BABC35E64}" type="pres">
      <dgm:prSet presAssocID="{A7161652-8003-4B7A-B8CE-91FD33384CB0}" presName="cycleMatrixDiagram" presStyleCnt="0">
        <dgm:presLayoutVars>
          <dgm:chMax val="1"/>
          <dgm:dir/>
          <dgm:animLvl val="lvl"/>
          <dgm:resizeHandles val="exact"/>
        </dgm:presLayoutVars>
      </dgm:prSet>
      <dgm:spPr/>
    </dgm:pt>
    <dgm:pt modelId="{0A1748CC-D715-4FCC-A0D5-FE332C010A0B}" type="pres">
      <dgm:prSet presAssocID="{A7161652-8003-4B7A-B8CE-91FD33384CB0}" presName="children" presStyleCnt="0"/>
      <dgm:spPr/>
    </dgm:pt>
    <dgm:pt modelId="{0903D94A-C1EB-4518-877B-523ACA6C91F9}" type="pres">
      <dgm:prSet presAssocID="{A7161652-8003-4B7A-B8CE-91FD33384CB0}" presName="child1group" presStyleCnt="0"/>
      <dgm:spPr/>
    </dgm:pt>
    <dgm:pt modelId="{CE3616F2-FE64-4311-83D7-F6487568DA10}" type="pres">
      <dgm:prSet presAssocID="{A7161652-8003-4B7A-B8CE-91FD33384CB0}" presName="child1" presStyleLbl="bgAcc1" presStyleIdx="0" presStyleCnt="4"/>
      <dgm:spPr/>
    </dgm:pt>
    <dgm:pt modelId="{20004225-FA2E-4CF7-9F59-0E6096F221EF}" type="pres">
      <dgm:prSet presAssocID="{A7161652-8003-4B7A-B8CE-91FD33384CB0}" presName="child1Text" presStyleLbl="bgAcc1" presStyleIdx="0" presStyleCnt="4">
        <dgm:presLayoutVars>
          <dgm:bulletEnabled val="1"/>
        </dgm:presLayoutVars>
      </dgm:prSet>
      <dgm:spPr/>
    </dgm:pt>
    <dgm:pt modelId="{07467C25-4527-47C1-BDCE-FCBF013DD4C4}" type="pres">
      <dgm:prSet presAssocID="{A7161652-8003-4B7A-B8CE-91FD33384CB0}" presName="child2group" presStyleCnt="0"/>
      <dgm:spPr/>
    </dgm:pt>
    <dgm:pt modelId="{DAA590BD-DDB8-42F6-9564-FC64736E865A}" type="pres">
      <dgm:prSet presAssocID="{A7161652-8003-4B7A-B8CE-91FD33384CB0}" presName="child2" presStyleLbl="bgAcc1" presStyleIdx="1" presStyleCnt="4"/>
      <dgm:spPr/>
    </dgm:pt>
    <dgm:pt modelId="{B75ECB13-EB4C-4D1B-9237-305A2D5A9F56}" type="pres">
      <dgm:prSet presAssocID="{A7161652-8003-4B7A-B8CE-91FD33384CB0}" presName="child2Text" presStyleLbl="bgAcc1" presStyleIdx="1" presStyleCnt="4">
        <dgm:presLayoutVars>
          <dgm:bulletEnabled val="1"/>
        </dgm:presLayoutVars>
      </dgm:prSet>
      <dgm:spPr/>
    </dgm:pt>
    <dgm:pt modelId="{ED8D3A8E-9A70-457A-B304-502E6137A92C}" type="pres">
      <dgm:prSet presAssocID="{A7161652-8003-4B7A-B8CE-91FD33384CB0}" presName="child3group" presStyleCnt="0"/>
      <dgm:spPr/>
    </dgm:pt>
    <dgm:pt modelId="{EA82FCDD-7133-412A-A9E3-9B28440BC253}" type="pres">
      <dgm:prSet presAssocID="{A7161652-8003-4B7A-B8CE-91FD33384CB0}" presName="child3" presStyleLbl="bgAcc1" presStyleIdx="2" presStyleCnt="4"/>
      <dgm:spPr/>
    </dgm:pt>
    <dgm:pt modelId="{67D228A1-CD23-4AFB-8EAC-08B7A8C55E78}" type="pres">
      <dgm:prSet presAssocID="{A7161652-8003-4B7A-B8CE-91FD33384CB0}" presName="child3Text" presStyleLbl="bgAcc1" presStyleIdx="2" presStyleCnt="4">
        <dgm:presLayoutVars>
          <dgm:bulletEnabled val="1"/>
        </dgm:presLayoutVars>
      </dgm:prSet>
      <dgm:spPr/>
    </dgm:pt>
    <dgm:pt modelId="{363D981E-857E-4CB6-8234-27ED79D87FCE}" type="pres">
      <dgm:prSet presAssocID="{A7161652-8003-4B7A-B8CE-91FD33384CB0}" presName="child4group" presStyleCnt="0"/>
      <dgm:spPr/>
    </dgm:pt>
    <dgm:pt modelId="{E376B25F-65BD-4740-AD81-7EB8D4324E4B}" type="pres">
      <dgm:prSet presAssocID="{A7161652-8003-4B7A-B8CE-91FD33384CB0}" presName="child4" presStyleLbl="bgAcc1" presStyleIdx="3" presStyleCnt="4"/>
      <dgm:spPr/>
    </dgm:pt>
    <dgm:pt modelId="{5E7A6B21-79CA-4C91-BD16-E67224DEFA3A}" type="pres">
      <dgm:prSet presAssocID="{A7161652-8003-4B7A-B8CE-91FD33384CB0}" presName="child4Text" presStyleLbl="bgAcc1" presStyleIdx="3" presStyleCnt="4">
        <dgm:presLayoutVars>
          <dgm:bulletEnabled val="1"/>
        </dgm:presLayoutVars>
      </dgm:prSet>
      <dgm:spPr/>
    </dgm:pt>
    <dgm:pt modelId="{8EF80AEE-6AB7-41ED-AF65-082DD3D97863}" type="pres">
      <dgm:prSet presAssocID="{A7161652-8003-4B7A-B8CE-91FD33384CB0}" presName="childPlaceholder" presStyleCnt="0"/>
      <dgm:spPr/>
    </dgm:pt>
    <dgm:pt modelId="{AC80372A-3153-40F4-AB1E-3A530BB8DC92}" type="pres">
      <dgm:prSet presAssocID="{A7161652-8003-4B7A-B8CE-91FD33384CB0}" presName="circle" presStyleCnt="0"/>
      <dgm:spPr/>
    </dgm:pt>
    <dgm:pt modelId="{5F8F8388-962A-4F5C-80C5-21C503F316F8}" type="pres">
      <dgm:prSet presAssocID="{A7161652-8003-4B7A-B8CE-91FD33384CB0}" presName="quadrant1" presStyleLbl="node1" presStyleIdx="0" presStyleCnt="4">
        <dgm:presLayoutVars>
          <dgm:chMax val="1"/>
          <dgm:bulletEnabled val="1"/>
        </dgm:presLayoutVars>
      </dgm:prSet>
      <dgm:spPr/>
    </dgm:pt>
    <dgm:pt modelId="{F20B97B4-4FE4-4A9E-9660-3FF3146A6085}" type="pres">
      <dgm:prSet presAssocID="{A7161652-8003-4B7A-B8CE-91FD33384CB0}" presName="quadrant2" presStyleLbl="node1" presStyleIdx="1" presStyleCnt="4">
        <dgm:presLayoutVars>
          <dgm:chMax val="1"/>
          <dgm:bulletEnabled val="1"/>
        </dgm:presLayoutVars>
      </dgm:prSet>
      <dgm:spPr/>
    </dgm:pt>
    <dgm:pt modelId="{7E80F000-D3AD-4BFD-99BD-EC0D1E8E9A72}" type="pres">
      <dgm:prSet presAssocID="{A7161652-8003-4B7A-B8CE-91FD33384CB0}" presName="quadrant3" presStyleLbl="node1" presStyleIdx="2" presStyleCnt="4">
        <dgm:presLayoutVars>
          <dgm:chMax val="1"/>
          <dgm:bulletEnabled val="1"/>
        </dgm:presLayoutVars>
      </dgm:prSet>
      <dgm:spPr/>
    </dgm:pt>
    <dgm:pt modelId="{22B728D2-9928-4756-9500-69E8545F0FCB}" type="pres">
      <dgm:prSet presAssocID="{A7161652-8003-4B7A-B8CE-91FD33384CB0}" presName="quadrant4" presStyleLbl="node1" presStyleIdx="3" presStyleCnt="4">
        <dgm:presLayoutVars>
          <dgm:chMax val="1"/>
          <dgm:bulletEnabled val="1"/>
        </dgm:presLayoutVars>
      </dgm:prSet>
      <dgm:spPr/>
    </dgm:pt>
    <dgm:pt modelId="{1BC625E1-1156-42A0-992D-B8AF13B58D83}" type="pres">
      <dgm:prSet presAssocID="{A7161652-8003-4B7A-B8CE-91FD33384CB0}" presName="quadrantPlaceholder" presStyleCnt="0"/>
      <dgm:spPr/>
    </dgm:pt>
    <dgm:pt modelId="{BB0EFCBF-1373-4348-A314-EF6426DA3C23}" type="pres">
      <dgm:prSet presAssocID="{A7161652-8003-4B7A-B8CE-91FD33384CB0}" presName="center1" presStyleLbl="fgShp" presStyleIdx="0" presStyleCnt="2"/>
      <dgm:spPr/>
    </dgm:pt>
    <dgm:pt modelId="{D713E344-FCD7-4789-8A51-588E2153C04B}" type="pres">
      <dgm:prSet presAssocID="{A7161652-8003-4B7A-B8CE-91FD33384CB0}" presName="center2" presStyleLbl="fgShp" presStyleIdx="1" presStyleCnt="2"/>
      <dgm:spPr/>
    </dgm:pt>
  </dgm:ptLst>
  <dgm:cxnLst>
    <dgm:cxn modelId="{D9723004-8835-4510-BBED-D60916BBA150}" type="presOf" srcId="{ADA790FC-0EA9-4AD5-9B66-0C623A4FD7F3}" destId="{5E7A6B21-79CA-4C91-BD16-E67224DEFA3A}" srcOrd="1" destOrd="0" presId="urn:microsoft.com/office/officeart/2005/8/layout/cycle4"/>
    <dgm:cxn modelId="{2A745206-E966-4431-8AD6-E1D62DF8CEC7}" srcId="{1FF2AE55-A347-4FEE-A245-D5A9136AE4F9}" destId="{C7C57116-E648-4F56-B099-B23C7F9D01F8}" srcOrd="2" destOrd="0" parTransId="{E9951555-9858-4CEA-8BD1-E891578A6C39}" sibTransId="{22565B2F-C8EB-4A77-A0B9-9FDC3D31469E}"/>
    <dgm:cxn modelId="{49D46706-DD3A-413E-9374-4F4268059353}" type="presOf" srcId="{FD4464FB-2380-45EB-8FD8-5ED01F7D2530}" destId="{DAA590BD-DDB8-42F6-9564-FC64736E865A}" srcOrd="0" destOrd="1" presId="urn:microsoft.com/office/officeart/2005/8/layout/cycle4"/>
    <dgm:cxn modelId="{3BAA080A-8890-40E2-8623-8D2C95CE586C}" type="presOf" srcId="{E1E96568-DB08-42C8-B78B-62587C189C8A}" destId="{F20B97B4-4FE4-4A9E-9660-3FF3146A6085}" srcOrd="0" destOrd="0" presId="urn:microsoft.com/office/officeart/2005/8/layout/cycle4"/>
    <dgm:cxn modelId="{0FAAF30A-39F1-4F8A-8821-C819ACD7722F}" type="presOf" srcId="{C95BCF31-081F-4268-9C69-8EF9BA6A381A}" destId="{EA82FCDD-7133-412A-A9E3-9B28440BC253}" srcOrd="0" destOrd="0" presId="urn:microsoft.com/office/officeart/2005/8/layout/cycle4"/>
    <dgm:cxn modelId="{F054780D-D269-4134-B58E-05DA7072DE25}" type="presOf" srcId="{8AF66556-47A7-41F3-B344-DA8439E78D5E}" destId="{B75ECB13-EB4C-4D1B-9237-305A2D5A9F56}" srcOrd="1" destOrd="2" presId="urn:microsoft.com/office/officeart/2005/8/layout/cycle4"/>
    <dgm:cxn modelId="{F4F6CD0D-BAC2-4530-99D6-123D74C1A716}" srcId="{A7161652-8003-4B7A-B8CE-91FD33384CB0}" destId="{E1E96568-DB08-42C8-B78B-62587C189C8A}" srcOrd="1" destOrd="0" parTransId="{75E30475-F30F-43D1-8A7B-B7248D8AA105}" sibTransId="{D42EA845-8A15-4BE2-B82F-41064698A5F4}"/>
    <dgm:cxn modelId="{A6843E13-AA0C-4857-8E09-3E64BDB9A9A7}" type="presOf" srcId="{F4EE2F0C-33A5-495D-AA6E-A8EB0EB45DC4}" destId="{20004225-FA2E-4CF7-9F59-0E6096F221EF}" srcOrd="1" destOrd="3" presId="urn:microsoft.com/office/officeart/2005/8/layout/cycle4"/>
    <dgm:cxn modelId="{FCB70A1B-A251-4061-997B-12BE2F5331C3}" type="presOf" srcId="{27999A45-398A-4571-9268-2B2653FF2AE9}" destId="{7E80F000-D3AD-4BFD-99BD-EC0D1E8E9A72}" srcOrd="0" destOrd="0" presId="urn:microsoft.com/office/officeart/2005/8/layout/cycle4"/>
    <dgm:cxn modelId="{EAB3941E-00E1-4205-A06D-8D07EB6A3A9E}" type="presOf" srcId="{AF4238E9-BE94-4AF3-93BD-3FDCFF5B46D5}" destId="{20004225-FA2E-4CF7-9F59-0E6096F221EF}" srcOrd="1" destOrd="0" presId="urn:microsoft.com/office/officeart/2005/8/layout/cycle4"/>
    <dgm:cxn modelId="{BB5A6120-7359-4DB6-8944-AC3D567C0759}" srcId="{3E1E0290-BB9B-49DA-906E-B2A75079E485}" destId="{F4EE2F0C-33A5-495D-AA6E-A8EB0EB45DC4}" srcOrd="3" destOrd="0" parTransId="{ACD0FC06-167C-46C9-8C42-74E7C5A4300C}" sibTransId="{AEE2BBB7-8E48-4336-882A-FF58EFD71347}"/>
    <dgm:cxn modelId="{06701A26-89A8-4987-999E-7FA17D4ECA49}" type="presOf" srcId="{6F6DD948-3C6E-46B5-8E1F-43716F43748C}" destId="{E376B25F-65BD-4740-AD81-7EB8D4324E4B}" srcOrd="0" destOrd="1" presId="urn:microsoft.com/office/officeart/2005/8/layout/cycle4"/>
    <dgm:cxn modelId="{2C0A1A28-6C5F-4D17-81C8-01A042F26732}" type="presOf" srcId="{D7F5F6BD-EF9C-4783-BDF9-0AFD256BE4CC}" destId="{67D228A1-CD23-4AFB-8EAC-08B7A8C55E78}" srcOrd="1" destOrd="2" presId="urn:microsoft.com/office/officeart/2005/8/layout/cycle4"/>
    <dgm:cxn modelId="{81555D33-F3F1-4D59-AE20-89901E9FB4E0}" type="presOf" srcId="{AF4238E9-BE94-4AF3-93BD-3FDCFF5B46D5}" destId="{CE3616F2-FE64-4311-83D7-F6487568DA10}" srcOrd="0" destOrd="0" presId="urn:microsoft.com/office/officeart/2005/8/layout/cycle4"/>
    <dgm:cxn modelId="{3CF78B39-E7E9-47AB-9652-F4FB9E1D5374}" srcId="{1FF2AE55-A347-4FEE-A245-D5A9136AE4F9}" destId="{ADA790FC-0EA9-4AD5-9B66-0C623A4FD7F3}" srcOrd="0" destOrd="0" parTransId="{99E674DA-1B36-41C5-BF1E-7012010B0328}" sibTransId="{B2056598-D155-48E0-BFD2-75DCF854AC44}"/>
    <dgm:cxn modelId="{9D712443-99C0-4606-8FCE-83744934569E}" type="presOf" srcId="{C95BCF31-081F-4268-9C69-8EF9BA6A381A}" destId="{67D228A1-CD23-4AFB-8EAC-08B7A8C55E78}" srcOrd="1" destOrd="0" presId="urn:microsoft.com/office/officeart/2005/8/layout/cycle4"/>
    <dgm:cxn modelId="{18BCF94B-5C4C-4FA3-B0C1-F50E8479DB9A}" srcId="{A7161652-8003-4B7A-B8CE-91FD33384CB0}" destId="{1FF2AE55-A347-4FEE-A245-D5A9136AE4F9}" srcOrd="3" destOrd="0" parTransId="{03AFDAE1-E27A-4451-A3EC-A01270DE3B19}" sibTransId="{7053A860-FA8C-4909-9A40-CE03923FD1F6}"/>
    <dgm:cxn modelId="{D65CB55D-307E-4D4F-9C86-4BE38D68AF43}" srcId="{E1E96568-DB08-42C8-B78B-62587C189C8A}" destId="{FD4464FB-2380-45EB-8FD8-5ED01F7D2530}" srcOrd="1" destOrd="0" parTransId="{F2FFB486-8DE7-43CE-989E-61D60FB0661A}" sibTransId="{EC194BE9-B989-4B2D-8A52-EA4C8D2E4ED5}"/>
    <dgm:cxn modelId="{E950185E-0E5D-42C3-86F0-4A13CCB6350B}" type="presOf" srcId="{01F17F77-06EF-4FA6-B5D4-FE8FAEAA61AC}" destId="{B75ECB13-EB4C-4D1B-9237-305A2D5A9F56}" srcOrd="1" destOrd="3" presId="urn:microsoft.com/office/officeart/2005/8/layout/cycle4"/>
    <dgm:cxn modelId="{2E5D5162-E164-49CF-81C8-419D9AF44564}" srcId="{1FF2AE55-A347-4FEE-A245-D5A9136AE4F9}" destId="{6F6DD948-3C6E-46B5-8E1F-43716F43748C}" srcOrd="1" destOrd="0" parTransId="{42230BAE-5D5F-41E0-9A5C-6C0A45403F84}" sibTransId="{B51861C8-1E6F-4120-BC07-AC2C03720B60}"/>
    <dgm:cxn modelId="{E825656A-8675-4F3D-A6D2-3A97942D7813}" type="presOf" srcId="{1FF2AE55-A347-4FEE-A245-D5A9136AE4F9}" destId="{22B728D2-9928-4756-9500-69E8545F0FCB}" srcOrd="0" destOrd="0" presId="urn:microsoft.com/office/officeart/2005/8/layout/cycle4"/>
    <dgm:cxn modelId="{477DBF6C-A854-4D9C-BEEA-524AC1218307}" srcId="{A7161652-8003-4B7A-B8CE-91FD33384CB0}" destId="{3E1E0290-BB9B-49DA-906E-B2A75079E485}" srcOrd="0" destOrd="0" parTransId="{D6EC9B74-DE33-45CC-A96D-8B456882E7D2}" sibTransId="{F938C88D-832E-4695-ADCB-FDB95F992F2E}"/>
    <dgm:cxn modelId="{E9764F7C-AE9E-44C8-9F7A-1146D97884EE}" type="presOf" srcId="{ADA790FC-0EA9-4AD5-9B66-0C623A4FD7F3}" destId="{E376B25F-65BD-4740-AD81-7EB8D4324E4B}" srcOrd="0" destOrd="0" presId="urn:microsoft.com/office/officeart/2005/8/layout/cycle4"/>
    <dgm:cxn modelId="{6F548F80-8143-4D89-B949-91365102E158}" type="presOf" srcId="{6F6DD948-3C6E-46B5-8E1F-43716F43748C}" destId="{5E7A6B21-79CA-4C91-BD16-E67224DEFA3A}" srcOrd="1" destOrd="1" presId="urn:microsoft.com/office/officeart/2005/8/layout/cycle4"/>
    <dgm:cxn modelId="{BD648088-EA65-4159-8610-740708F9511F}" type="presOf" srcId="{F4EE2F0C-33A5-495D-AA6E-A8EB0EB45DC4}" destId="{CE3616F2-FE64-4311-83D7-F6487568DA10}" srcOrd="0" destOrd="3" presId="urn:microsoft.com/office/officeart/2005/8/layout/cycle4"/>
    <dgm:cxn modelId="{2BD9AF8B-F1AF-4577-A409-6C5E4BF419E2}" srcId="{3E1E0290-BB9B-49DA-906E-B2A75079E485}" destId="{5327FD32-5AF6-422C-BAD3-29A53B22B7BD}" srcOrd="1" destOrd="0" parTransId="{AE41A867-9E94-405A-8DF8-6EB086046583}" sibTransId="{9512C5E7-7929-4DD8-ADE2-D8F0D9E9DDD0}"/>
    <dgm:cxn modelId="{DBECBE97-14FE-45D8-A3D2-4B5B6FED8553}" type="presOf" srcId="{BBBAA897-9A3C-47B1-98FF-0404696100F1}" destId="{B75ECB13-EB4C-4D1B-9237-305A2D5A9F56}" srcOrd="1" destOrd="0" presId="urn:microsoft.com/office/officeart/2005/8/layout/cycle4"/>
    <dgm:cxn modelId="{81B7229B-27B6-4DCE-B547-5CC782C2B48B}" type="presOf" srcId="{B4C19A31-2398-4F86-90D8-AB739272D0E5}" destId="{CE3616F2-FE64-4311-83D7-F6487568DA10}" srcOrd="0" destOrd="2" presId="urn:microsoft.com/office/officeart/2005/8/layout/cycle4"/>
    <dgm:cxn modelId="{5452EB9E-E1DA-4A88-87CD-8127FF7A7BA3}" srcId="{27999A45-398A-4571-9268-2B2653FF2AE9}" destId="{1712BBCC-06A6-40A5-9744-FC4646812016}" srcOrd="1" destOrd="0" parTransId="{6EB2DC3C-56CD-40B1-821F-7A020DBE2108}" sibTransId="{711B7830-4631-4D26-AB11-3437363A0599}"/>
    <dgm:cxn modelId="{BFF201A2-A567-485A-B052-ECEA72165B79}" type="presOf" srcId="{D7F5F6BD-EF9C-4783-BDF9-0AFD256BE4CC}" destId="{EA82FCDD-7133-412A-A9E3-9B28440BC253}" srcOrd="0" destOrd="2" presId="urn:microsoft.com/office/officeart/2005/8/layout/cycle4"/>
    <dgm:cxn modelId="{FEC255A6-B611-4D00-8324-F1A0D87D6544}" srcId="{3E1E0290-BB9B-49DA-906E-B2A75079E485}" destId="{AF4238E9-BE94-4AF3-93BD-3FDCFF5B46D5}" srcOrd="0" destOrd="0" parTransId="{2EC2C256-3B01-4FB8-B06C-C26DD86D49A4}" sibTransId="{C9EFE94D-7E66-46CE-9FC6-CE5F03EEC3F4}"/>
    <dgm:cxn modelId="{AD61D1A7-EE58-4CC6-8E43-628CE5285FEC}" type="presOf" srcId="{5327FD32-5AF6-422C-BAD3-29A53B22B7BD}" destId="{CE3616F2-FE64-4311-83D7-F6487568DA10}" srcOrd="0" destOrd="1" presId="urn:microsoft.com/office/officeart/2005/8/layout/cycle4"/>
    <dgm:cxn modelId="{A8C852AB-F2AA-4DD8-9424-12D08D63CDF7}" srcId="{27999A45-398A-4571-9268-2B2653FF2AE9}" destId="{C95BCF31-081F-4268-9C69-8EF9BA6A381A}" srcOrd="0" destOrd="0" parTransId="{D6945CA1-A38F-4A12-87F9-C1519E52F06F}" sibTransId="{A2F4542D-7DF7-43F5-87F6-E2FE856A95A3}"/>
    <dgm:cxn modelId="{0BE273B7-CE6A-4A5D-86EF-E15DC6E148A1}" type="presOf" srcId="{5327FD32-5AF6-422C-BAD3-29A53B22B7BD}" destId="{20004225-FA2E-4CF7-9F59-0E6096F221EF}" srcOrd="1" destOrd="1" presId="urn:microsoft.com/office/officeart/2005/8/layout/cycle4"/>
    <dgm:cxn modelId="{B05D01C2-B3B2-488E-BE61-615305F0C082}" srcId="{E1E96568-DB08-42C8-B78B-62587C189C8A}" destId="{BBBAA897-9A3C-47B1-98FF-0404696100F1}" srcOrd="0" destOrd="0" parTransId="{9B9B2CF4-650D-40C1-93DD-C48AF69D2073}" sibTransId="{C5EE0614-DC96-4BB6-82B5-46B9E517C88A}"/>
    <dgm:cxn modelId="{1008C6C5-B848-4CF8-89FE-402C91A6AC10}" type="presOf" srcId="{1712BBCC-06A6-40A5-9744-FC4646812016}" destId="{67D228A1-CD23-4AFB-8EAC-08B7A8C55E78}" srcOrd="1" destOrd="1" presId="urn:microsoft.com/office/officeart/2005/8/layout/cycle4"/>
    <dgm:cxn modelId="{A28662C9-1B4A-4033-A71B-7E99F8C9E906}" type="presOf" srcId="{BBBAA897-9A3C-47B1-98FF-0404696100F1}" destId="{DAA590BD-DDB8-42F6-9564-FC64736E865A}" srcOrd="0" destOrd="0" presId="urn:microsoft.com/office/officeart/2005/8/layout/cycle4"/>
    <dgm:cxn modelId="{1F8E1ECF-8146-4D2E-A72D-F575253B91C0}" type="presOf" srcId="{01F17F77-06EF-4FA6-B5D4-FE8FAEAA61AC}" destId="{DAA590BD-DDB8-42F6-9564-FC64736E865A}" srcOrd="0" destOrd="3" presId="urn:microsoft.com/office/officeart/2005/8/layout/cycle4"/>
    <dgm:cxn modelId="{4A0E18D1-7E99-405E-97E5-620E30262B27}" srcId="{27999A45-398A-4571-9268-2B2653FF2AE9}" destId="{D7F5F6BD-EF9C-4783-BDF9-0AFD256BE4CC}" srcOrd="2" destOrd="0" parTransId="{5AC3D5F4-53E7-48EC-B3CE-29237583058F}" sibTransId="{ECF83322-5570-4F40-8434-F6F6701597FB}"/>
    <dgm:cxn modelId="{2BDA66D4-93FB-4638-B91B-ED8447D7C450}" srcId="{E1E96568-DB08-42C8-B78B-62587C189C8A}" destId="{8AF66556-47A7-41F3-B344-DA8439E78D5E}" srcOrd="2" destOrd="0" parTransId="{2F5A01B4-ABF7-4F33-BCD8-E4469C7DD701}" sibTransId="{31CD429A-5C3E-4DA1-B126-8C4D84447630}"/>
    <dgm:cxn modelId="{5D8A24D5-6B75-4A93-8DD7-8C899F5535D3}" type="presOf" srcId="{3E1E0290-BB9B-49DA-906E-B2A75079E485}" destId="{5F8F8388-962A-4F5C-80C5-21C503F316F8}" srcOrd="0" destOrd="0" presId="urn:microsoft.com/office/officeart/2005/8/layout/cycle4"/>
    <dgm:cxn modelId="{5B597EDA-E40F-4A67-9409-47C58EF808EE}" srcId="{E1E96568-DB08-42C8-B78B-62587C189C8A}" destId="{01F17F77-06EF-4FA6-B5D4-FE8FAEAA61AC}" srcOrd="3" destOrd="0" parTransId="{1667834D-D633-4EF5-94AE-BCD5D8B6A8E2}" sibTransId="{B05DEED3-DEA1-4CDE-B36C-A51CD876235B}"/>
    <dgm:cxn modelId="{3487A3E1-960E-4887-90C8-36797408A6EF}" srcId="{3E1E0290-BB9B-49DA-906E-B2A75079E485}" destId="{B4C19A31-2398-4F86-90D8-AB739272D0E5}" srcOrd="2" destOrd="0" parTransId="{6CA88052-CA76-431B-8EFE-55078799FA85}" sibTransId="{20FCAB57-94C5-45DB-9AE9-68A2BC53646F}"/>
    <dgm:cxn modelId="{7D74BEE4-2B15-4396-AD70-5D923DAC869C}" type="presOf" srcId="{B4C19A31-2398-4F86-90D8-AB739272D0E5}" destId="{20004225-FA2E-4CF7-9F59-0E6096F221EF}" srcOrd="1" destOrd="2" presId="urn:microsoft.com/office/officeart/2005/8/layout/cycle4"/>
    <dgm:cxn modelId="{86DC29E6-E639-4AAD-A534-F739A65CB49E}" type="presOf" srcId="{8AF66556-47A7-41F3-B344-DA8439E78D5E}" destId="{DAA590BD-DDB8-42F6-9564-FC64736E865A}" srcOrd="0" destOrd="2" presId="urn:microsoft.com/office/officeart/2005/8/layout/cycle4"/>
    <dgm:cxn modelId="{794BEBEA-9A82-47CD-A919-8FBAA6D9B978}" type="presOf" srcId="{C7C57116-E648-4F56-B099-B23C7F9D01F8}" destId="{5E7A6B21-79CA-4C91-BD16-E67224DEFA3A}" srcOrd="1" destOrd="2" presId="urn:microsoft.com/office/officeart/2005/8/layout/cycle4"/>
    <dgm:cxn modelId="{4FF7B5EE-BCE1-4A64-A56F-E9D78AF7BE93}" srcId="{A7161652-8003-4B7A-B8CE-91FD33384CB0}" destId="{27999A45-398A-4571-9268-2B2653FF2AE9}" srcOrd="2" destOrd="0" parTransId="{54B2BEEF-BB85-4444-9ED4-6074312406A2}" sibTransId="{18FA4A05-FE0F-4A33-99CE-AC72860F709A}"/>
    <dgm:cxn modelId="{0981D6F3-6780-4BA4-9FC9-C939FF379E59}" type="presOf" srcId="{1712BBCC-06A6-40A5-9744-FC4646812016}" destId="{EA82FCDD-7133-412A-A9E3-9B28440BC253}" srcOrd="0" destOrd="1" presId="urn:microsoft.com/office/officeart/2005/8/layout/cycle4"/>
    <dgm:cxn modelId="{028D6FF4-C2C8-493A-AA23-50279D788806}" type="presOf" srcId="{C7C57116-E648-4F56-B099-B23C7F9D01F8}" destId="{E376B25F-65BD-4740-AD81-7EB8D4324E4B}" srcOrd="0" destOrd="2" presId="urn:microsoft.com/office/officeart/2005/8/layout/cycle4"/>
    <dgm:cxn modelId="{12E3E0F4-22E0-4B42-81E7-4DAA3E8E0196}" type="presOf" srcId="{FD4464FB-2380-45EB-8FD8-5ED01F7D2530}" destId="{B75ECB13-EB4C-4D1B-9237-305A2D5A9F56}" srcOrd="1" destOrd="1" presId="urn:microsoft.com/office/officeart/2005/8/layout/cycle4"/>
    <dgm:cxn modelId="{258922FD-77F9-457D-9913-72F4646CA1FC}" type="presOf" srcId="{A7161652-8003-4B7A-B8CE-91FD33384CB0}" destId="{5D947314-9D4D-43A0-9D79-861BABC35E64}" srcOrd="0" destOrd="0" presId="urn:microsoft.com/office/officeart/2005/8/layout/cycle4"/>
    <dgm:cxn modelId="{F435EA25-F69A-4DB2-BF4C-B4F128D80D27}" type="presParOf" srcId="{5D947314-9D4D-43A0-9D79-861BABC35E64}" destId="{0A1748CC-D715-4FCC-A0D5-FE332C010A0B}" srcOrd="0" destOrd="0" presId="urn:microsoft.com/office/officeart/2005/8/layout/cycle4"/>
    <dgm:cxn modelId="{36434B95-71C1-4AC0-A850-549E51626AA7}" type="presParOf" srcId="{0A1748CC-D715-4FCC-A0D5-FE332C010A0B}" destId="{0903D94A-C1EB-4518-877B-523ACA6C91F9}" srcOrd="0" destOrd="0" presId="urn:microsoft.com/office/officeart/2005/8/layout/cycle4"/>
    <dgm:cxn modelId="{6B5FA8CF-820A-4EED-AA84-5D6CA3240795}" type="presParOf" srcId="{0903D94A-C1EB-4518-877B-523ACA6C91F9}" destId="{CE3616F2-FE64-4311-83D7-F6487568DA10}" srcOrd="0" destOrd="0" presId="urn:microsoft.com/office/officeart/2005/8/layout/cycle4"/>
    <dgm:cxn modelId="{EB1C8C2B-C6DF-449D-B540-7518D6CADFCF}" type="presParOf" srcId="{0903D94A-C1EB-4518-877B-523ACA6C91F9}" destId="{20004225-FA2E-4CF7-9F59-0E6096F221EF}" srcOrd="1" destOrd="0" presId="urn:microsoft.com/office/officeart/2005/8/layout/cycle4"/>
    <dgm:cxn modelId="{0E0217BA-CA6D-4CC3-B02B-5636738B21FD}" type="presParOf" srcId="{0A1748CC-D715-4FCC-A0D5-FE332C010A0B}" destId="{07467C25-4527-47C1-BDCE-FCBF013DD4C4}" srcOrd="1" destOrd="0" presId="urn:microsoft.com/office/officeart/2005/8/layout/cycle4"/>
    <dgm:cxn modelId="{4023F33F-5A34-4E57-91B3-90C5DEC7361B}" type="presParOf" srcId="{07467C25-4527-47C1-BDCE-FCBF013DD4C4}" destId="{DAA590BD-DDB8-42F6-9564-FC64736E865A}" srcOrd="0" destOrd="0" presId="urn:microsoft.com/office/officeart/2005/8/layout/cycle4"/>
    <dgm:cxn modelId="{1DF7ACDD-11B0-42F1-B675-CEA7E8388BD4}" type="presParOf" srcId="{07467C25-4527-47C1-BDCE-FCBF013DD4C4}" destId="{B75ECB13-EB4C-4D1B-9237-305A2D5A9F56}" srcOrd="1" destOrd="0" presId="urn:microsoft.com/office/officeart/2005/8/layout/cycle4"/>
    <dgm:cxn modelId="{61BBACFA-B4C6-4593-ACDB-140C9A4AE740}" type="presParOf" srcId="{0A1748CC-D715-4FCC-A0D5-FE332C010A0B}" destId="{ED8D3A8E-9A70-457A-B304-502E6137A92C}" srcOrd="2" destOrd="0" presId="urn:microsoft.com/office/officeart/2005/8/layout/cycle4"/>
    <dgm:cxn modelId="{06E5B66E-9907-484E-9854-7AFE6356F2DE}" type="presParOf" srcId="{ED8D3A8E-9A70-457A-B304-502E6137A92C}" destId="{EA82FCDD-7133-412A-A9E3-9B28440BC253}" srcOrd="0" destOrd="0" presId="urn:microsoft.com/office/officeart/2005/8/layout/cycle4"/>
    <dgm:cxn modelId="{8CF239EE-05F3-4D8C-869A-C3D74EA9A6B0}" type="presParOf" srcId="{ED8D3A8E-9A70-457A-B304-502E6137A92C}" destId="{67D228A1-CD23-4AFB-8EAC-08B7A8C55E78}" srcOrd="1" destOrd="0" presId="urn:microsoft.com/office/officeart/2005/8/layout/cycle4"/>
    <dgm:cxn modelId="{11C34EB1-898F-4F17-951E-222CB9081C4C}" type="presParOf" srcId="{0A1748CC-D715-4FCC-A0D5-FE332C010A0B}" destId="{363D981E-857E-4CB6-8234-27ED79D87FCE}" srcOrd="3" destOrd="0" presId="urn:microsoft.com/office/officeart/2005/8/layout/cycle4"/>
    <dgm:cxn modelId="{9BA89F8B-3A31-47C8-A9E4-0DBE903B5A60}" type="presParOf" srcId="{363D981E-857E-4CB6-8234-27ED79D87FCE}" destId="{E376B25F-65BD-4740-AD81-7EB8D4324E4B}" srcOrd="0" destOrd="0" presId="urn:microsoft.com/office/officeart/2005/8/layout/cycle4"/>
    <dgm:cxn modelId="{2187A697-6096-40C6-AC9D-49325A570F40}" type="presParOf" srcId="{363D981E-857E-4CB6-8234-27ED79D87FCE}" destId="{5E7A6B21-79CA-4C91-BD16-E67224DEFA3A}" srcOrd="1" destOrd="0" presId="urn:microsoft.com/office/officeart/2005/8/layout/cycle4"/>
    <dgm:cxn modelId="{F2D17C3F-6AB6-4B4C-B2AC-096DDBBF7EBB}" type="presParOf" srcId="{0A1748CC-D715-4FCC-A0D5-FE332C010A0B}" destId="{8EF80AEE-6AB7-41ED-AF65-082DD3D97863}" srcOrd="4" destOrd="0" presId="urn:microsoft.com/office/officeart/2005/8/layout/cycle4"/>
    <dgm:cxn modelId="{173AE548-5BB6-4C52-A76F-823459DA35FA}" type="presParOf" srcId="{5D947314-9D4D-43A0-9D79-861BABC35E64}" destId="{AC80372A-3153-40F4-AB1E-3A530BB8DC92}" srcOrd="1" destOrd="0" presId="urn:microsoft.com/office/officeart/2005/8/layout/cycle4"/>
    <dgm:cxn modelId="{1A2F164C-5E30-439D-9153-D695A58EF816}" type="presParOf" srcId="{AC80372A-3153-40F4-AB1E-3A530BB8DC92}" destId="{5F8F8388-962A-4F5C-80C5-21C503F316F8}" srcOrd="0" destOrd="0" presId="urn:microsoft.com/office/officeart/2005/8/layout/cycle4"/>
    <dgm:cxn modelId="{1EF1EB8E-29E4-4A3E-9785-AF2B16252AF8}" type="presParOf" srcId="{AC80372A-3153-40F4-AB1E-3A530BB8DC92}" destId="{F20B97B4-4FE4-4A9E-9660-3FF3146A6085}" srcOrd="1" destOrd="0" presId="urn:microsoft.com/office/officeart/2005/8/layout/cycle4"/>
    <dgm:cxn modelId="{AA9EEC65-5964-4F63-B144-9E0934A992DE}" type="presParOf" srcId="{AC80372A-3153-40F4-AB1E-3A530BB8DC92}" destId="{7E80F000-D3AD-4BFD-99BD-EC0D1E8E9A72}" srcOrd="2" destOrd="0" presId="urn:microsoft.com/office/officeart/2005/8/layout/cycle4"/>
    <dgm:cxn modelId="{1520D58B-EBE2-403E-8E40-3764B45149B9}" type="presParOf" srcId="{AC80372A-3153-40F4-AB1E-3A530BB8DC92}" destId="{22B728D2-9928-4756-9500-69E8545F0FCB}" srcOrd="3" destOrd="0" presId="urn:microsoft.com/office/officeart/2005/8/layout/cycle4"/>
    <dgm:cxn modelId="{B6B9966C-0318-4735-AAEA-22566E8376B6}" type="presParOf" srcId="{AC80372A-3153-40F4-AB1E-3A530BB8DC92}" destId="{1BC625E1-1156-42A0-992D-B8AF13B58D83}" srcOrd="4" destOrd="0" presId="urn:microsoft.com/office/officeart/2005/8/layout/cycle4"/>
    <dgm:cxn modelId="{9E958796-E18D-45E1-8D2A-87CEDFB66A74}" type="presParOf" srcId="{5D947314-9D4D-43A0-9D79-861BABC35E64}" destId="{BB0EFCBF-1373-4348-A314-EF6426DA3C23}" srcOrd="2" destOrd="0" presId="urn:microsoft.com/office/officeart/2005/8/layout/cycle4"/>
    <dgm:cxn modelId="{95D09E28-01DE-4C7A-B2C2-6D441BD53310}" type="presParOf" srcId="{5D947314-9D4D-43A0-9D79-861BABC35E64}" destId="{D713E344-FCD7-4789-8A51-588E2153C04B}"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F59D96-10EF-4FD4-9414-ED3DFD954FEC}">
      <dsp:nvSpPr>
        <dsp:cNvPr id="0" name=""/>
        <dsp:cNvSpPr/>
      </dsp:nvSpPr>
      <dsp:spPr>
        <a:xfrm>
          <a:off x="751" y="254454"/>
          <a:ext cx="847038" cy="338815"/>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kern="1200" dirty="0"/>
            <a:t>Retain</a:t>
          </a:r>
        </a:p>
      </dsp:txBody>
      <dsp:txXfrm>
        <a:off x="170159" y="254454"/>
        <a:ext cx="508223" cy="338815"/>
      </dsp:txXfrm>
    </dsp:sp>
    <dsp:sp modelId="{029994C9-5B59-467F-B538-68E25A9FEABE}">
      <dsp:nvSpPr>
        <dsp:cNvPr id="0" name=""/>
        <dsp:cNvSpPr/>
      </dsp:nvSpPr>
      <dsp:spPr>
        <a:xfrm>
          <a:off x="763086" y="254454"/>
          <a:ext cx="876507" cy="338815"/>
        </a:xfrm>
        <a:prstGeom prst="chevron">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kern="1200" dirty="0"/>
            <a:t>Upgrade</a:t>
          </a:r>
        </a:p>
      </dsp:txBody>
      <dsp:txXfrm>
        <a:off x="932494" y="254454"/>
        <a:ext cx="537692" cy="338815"/>
      </dsp:txXfrm>
    </dsp:sp>
    <dsp:sp modelId="{615FA7BC-C8E5-4C4D-B5C3-3F14F463CA73}">
      <dsp:nvSpPr>
        <dsp:cNvPr id="0" name=""/>
        <dsp:cNvSpPr/>
      </dsp:nvSpPr>
      <dsp:spPr>
        <a:xfrm>
          <a:off x="1554890" y="254454"/>
          <a:ext cx="847038" cy="338815"/>
        </a:xfrm>
        <a:prstGeom prst="chevron">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kern="1200" dirty="0"/>
            <a:t>Replace</a:t>
          </a:r>
        </a:p>
      </dsp:txBody>
      <dsp:txXfrm>
        <a:off x="1724298" y="254454"/>
        <a:ext cx="508223" cy="3388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D886F3-395F-4708-BFE2-CC243C59C678}">
      <dsp:nvSpPr>
        <dsp:cNvPr id="0" name=""/>
        <dsp:cNvSpPr/>
      </dsp:nvSpPr>
      <dsp:spPr>
        <a:xfrm>
          <a:off x="846341" y="500064"/>
          <a:ext cx="2692326" cy="935009"/>
        </a:xfrm>
        <a:prstGeom prst="ellipse">
          <a:avLst/>
        </a:prstGeom>
        <a:solidFill>
          <a:schemeClr val="accent2">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33D88C-8481-46A7-9ED2-A8C46D3EAC95}">
      <dsp:nvSpPr>
        <dsp:cNvPr id="0" name=""/>
        <dsp:cNvSpPr/>
      </dsp:nvSpPr>
      <dsp:spPr>
        <a:xfrm>
          <a:off x="1938237" y="2485533"/>
          <a:ext cx="385821" cy="333931"/>
        </a:xfrm>
        <a:prstGeom prst="down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8BC54ED-CD8D-43AE-9789-9F925EE171F2}">
      <dsp:nvSpPr>
        <dsp:cNvPr id="0" name=""/>
        <dsp:cNvSpPr/>
      </dsp:nvSpPr>
      <dsp:spPr>
        <a:xfrm>
          <a:off x="893322" y="2757111"/>
          <a:ext cx="2508772" cy="626122"/>
        </a:xfrm>
        <a:prstGeom prst="rect">
          <a:avLst/>
        </a:prstGeom>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endParaRPr lang="en-US" sz="2200" kern="1200" dirty="0"/>
        </a:p>
      </dsp:txBody>
      <dsp:txXfrm>
        <a:off x="893322" y="2757111"/>
        <a:ext cx="2508772" cy="626122"/>
      </dsp:txXfrm>
    </dsp:sp>
    <dsp:sp modelId="{CDAE41C9-0850-4B7C-84AB-756DA9E424A2}">
      <dsp:nvSpPr>
        <dsp:cNvPr id="0" name=""/>
        <dsp:cNvSpPr/>
      </dsp:nvSpPr>
      <dsp:spPr>
        <a:xfrm>
          <a:off x="2181241" y="487922"/>
          <a:ext cx="939183" cy="93918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t>Reference Model</a:t>
          </a:r>
        </a:p>
      </dsp:txBody>
      <dsp:txXfrm>
        <a:off x="2318781" y="625462"/>
        <a:ext cx="664103" cy="664103"/>
      </dsp:txXfrm>
    </dsp:sp>
    <dsp:sp modelId="{E8E774EE-B881-4ABD-BDAF-D1385D04E970}">
      <dsp:nvSpPr>
        <dsp:cNvPr id="0" name=""/>
        <dsp:cNvSpPr/>
      </dsp:nvSpPr>
      <dsp:spPr>
        <a:xfrm>
          <a:off x="1063823" y="487920"/>
          <a:ext cx="939183" cy="939183"/>
        </a:xfrm>
        <a:prstGeom prst="ellipse">
          <a:avLst/>
        </a:prstGeom>
        <a:solidFill>
          <a:schemeClr val="accent2">
            <a:hueOff val="-2513251"/>
            <a:satOff val="-27273"/>
            <a:lumOff val="951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t>Gartner Pace Layer</a:t>
          </a:r>
        </a:p>
      </dsp:txBody>
      <dsp:txXfrm>
        <a:off x="1201363" y="625460"/>
        <a:ext cx="664103" cy="664103"/>
      </dsp:txXfrm>
    </dsp:sp>
    <dsp:sp modelId="{34B85DEF-8EBA-4E74-9F97-840511D043CE}">
      <dsp:nvSpPr>
        <dsp:cNvPr id="0" name=""/>
        <dsp:cNvSpPr/>
      </dsp:nvSpPr>
      <dsp:spPr>
        <a:xfrm>
          <a:off x="1727246" y="1450088"/>
          <a:ext cx="939183" cy="939183"/>
        </a:xfrm>
        <a:prstGeom prst="ellipse">
          <a:avLst/>
        </a:prstGeom>
        <a:solidFill>
          <a:schemeClr val="accent2">
            <a:hueOff val="-5026501"/>
            <a:satOff val="-54546"/>
            <a:lumOff val="1902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t>Business Survey Response</a:t>
          </a:r>
        </a:p>
      </dsp:txBody>
      <dsp:txXfrm>
        <a:off x="1864786" y="1587628"/>
        <a:ext cx="664103" cy="664103"/>
      </dsp:txXfrm>
    </dsp:sp>
    <dsp:sp modelId="{FEA156F0-6074-4536-80EA-4395C70F5340}">
      <dsp:nvSpPr>
        <dsp:cNvPr id="0" name=""/>
        <dsp:cNvSpPr/>
      </dsp:nvSpPr>
      <dsp:spPr>
        <a:xfrm>
          <a:off x="688271" y="252013"/>
          <a:ext cx="2921904" cy="2337523"/>
        </a:xfrm>
        <a:prstGeom prst="funnel">
          <a:avLst/>
        </a:prstGeom>
        <a:solidFill>
          <a:schemeClr val="lt1">
            <a:alpha val="4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60CB1A-D554-4BBA-84EA-D934DE58F9B3}">
      <dsp:nvSpPr>
        <dsp:cNvPr id="0" name=""/>
        <dsp:cNvSpPr/>
      </dsp:nvSpPr>
      <dsp:spPr>
        <a:xfrm rot="16200000">
          <a:off x="-139209" y="139209"/>
          <a:ext cx="2072653" cy="1794234"/>
        </a:xfrm>
        <a:prstGeom prst="flowChartManualOperation">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46050" tIns="0" rIns="144859" bIns="0" numCol="1" spcCol="1270" anchor="ctr" anchorCtr="0">
          <a:noAutofit/>
        </a:bodyPr>
        <a:lstStyle/>
        <a:p>
          <a:pPr marL="0" lvl="0" indent="0" algn="ctr" defTabSz="1022350">
            <a:lnSpc>
              <a:spcPct val="90000"/>
            </a:lnSpc>
            <a:spcBef>
              <a:spcPct val="0"/>
            </a:spcBef>
            <a:spcAft>
              <a:spcPct val="35000"/>
            </a:spcAft>
            <a:buNone/>
          </a:pPr>
          <a:r>
            <a:rPr lang="en-US" sz="2300" kern="1200" dirty="0"/>
            <a:t>Application Analysis</a:t>
          </a:r>
        </a:p>
      </dsp:txBody>
      <dsp:txXfrm rot="5400000">
        <a:off x="1" y="414530"/>
        <a:ext cx="1794234" cy="124359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82FCDD-7133-412A-A9E3-9B28440BC253}">
      <dsp:nvSpPr>
        <dsp:cNvPr id="0" name=""/>
        <dsp:cNvSpPr/>
      </dsp:nvSpPr>
      <dsp:spPr>
        <a:xfrm>
          <a:off x="4452456" y="2219182"/>
          <a:ext cx="1612170" cy="1044321"/>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226706"/>
              <a:satOff val="-79956"/>
              <a:lumOff val="5451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57150" lvl="1" indent="-57150" algn="l" defTabSz="311150">
            <a:lnSpc>
              <a:spcPct val="90000"/>
            </a:lnSpc>
            <a:spcBef>
              <a:spcPct val="0"/>
            </a:spcBef>
            <a:spcAft>
              <a:spcPct val="15000"/>
            </a:spcAft>
            <a:buChar char="•"/>
          </a:pPr>
          <a:r>
            <a:rPr lang="en-US" sz="700" kern="1200" dirty="0"/>
            <a:t>License, support </a:t>
          </a:r>
        </a:p>
        <a:p>
          <a:pPr marL="57150" lvl="1" indent="-57150" algn="l" defTabSz="311150">
            <a:lnSpc>
              <a:spcPct val="90000"/>
            </a:lnSpc>
            <a:spcBef>
              <a:spcPct val="0"/>
            </a:spcBef>
            <a:spcAft>
              <a:spcPct val="15000"/>
            </a:spcAft>
            <a:buChar char="•"/>
          </a:pPr>
          <a:r>
            <a:rPr lang="en-US" sz="700" kern="1200" dirty="0"/>
            <a:t>Service Maintenance and enhancement.</a:t>
          </a:r>
        </a:p>
        <a:p>
          <a:pPr marL="57150" lvl="1" indent="-57150" algn="l" defTabSz="311150">
            <a:lnSpc>
              <a:spcPct val="90000"/>
            </a:lnSpc>
            <a:spcBef>
              <a:spcPct val="0"/>
            </a:spcBef>
            <a:spcAft>
              <a:spcPct val="15000"/>
            </a:spcAft>
            <a:buChar char="•"/>
          </a:pPr>
          <a:r>
            <a:rPr lang="en-US" sz="700" kern="1200" dirty="0"/>
            <a:t>Total application lifecycle.</a:t>
          </a:r>
        </a:p>
      </dsp:txBody>
      <dsp:txXfrm>
        <a:off x="4959047" y="2503203"/>
        <a:ext cx="1082639" cy="737360"/>
      </dsp:txXfrm>
    </dsp:sp>
    <dsp:sp modelId="{E376B25F-65BD-4740-AD81-7EB8D4324E4B}">
      <dsp:nvSpPr>
        <dsp:cNvPr id="0" name=""/>
        <dsp:cNvSpPr/>
      </dsp:nvSpPr>
      <dsp:spPr>
        <a:xfrm>
          <a:off x="1822072" y="2219182"/>
          <a:ext cx="1612170" cy="1044321"/>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113353"/>
              <a:satOff val="-39978"/>
              <a:lumOff val="2725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57150" lvl="1" indent="-57150" algn="l" defTabSz="311150">
            <a:lnSpc>
              <a:spcPct val="90000"/>
            </a:lnSpc>
            <a:spcBef>
              <a:spcPct val="0"/>
            </a:spcBef>
            <a:spcAft>
              <a:spcPct val="15000"/>
            </a:spcAft>
            <a:buChar char="•"/>
          </a:pPr>
          <a:r>
            <a:rPr lang="en-US" sz="700" kern="1200" dirty="0"/>
            <a:t>Architectural Alignment.</a:t>
          </a:r>
        </a:p>
        <a:p>
          <a:pPr marL="57150" lvl="1" indent="-57150" algn="l" defTabSz="311150">
            <a:lnSpc>
              <a:spcPct val="90000"/>
            </a:lnSpc>
            <a:spcBef>
              <a:spcPct val="0"/>
            </a:spcBef>
            <a:spcAft>
              <a:spcPct val="15000"/>
            </a:spcAft>
            <a:buChar char="•"/>
          </a:pPr>
          <a:r>
            <a:rPr lang="en-US" sz="700" kern="1200" dirty="0"/>
            <a:t>Scalability and </a:t>
          </a:r>
          <a:r>
            <a:rPr lang="en-US" sz="700" kern="1200" dirty="0" err="1"/>
            <a:t>Extensbility</a:t>
          </a:r>
          <a:r>
            <a:rPr lang="en-US" sz="700" kern="1200" dirty="0"/>
            <a:t>.</a:t>
          </a:r>
        </a:p>
        <a:p>
          <a:pPr marL="57150" lvl="1" indent="-57150" algn="l" defTabSz="311150">
            <a:lnSpc>
              <a:spcPct val="90000"/>
            </a:lnSpc>
            <a:spcBef>
              <a:spcPct val="0"/>
            </a:spcBef>
            <a:spcAft>
              <a:spcPct val="15000"/>
            </a:spcAft>
            <a:buChar char="•"/>
          </a:pPr>
          <a:r>
            <a:rPr lang="en-US" sz="700" kern="1200" dirty="0"/>
            <a:t>Technical execution.</a:t>
          </a:r>
        </a:p>
      </dsp:txBody>
      <dsp:txXfrm>
        <a:off x="1845012" y="2503203"/>
        <a:ext cx="1082639" cy="737360"/>
      </dsp:txXfrm>
    </dsp:sp>
    <dsp:sp modelId="{DAA590BD-DDB8-42F6-9564-FC64736E865A}">
      <dsp:nvSpPr>
        <dsp:cNvPr id="0" name=""/>
        <dsp:cNvSpPr/>
      </dsp:nvSpPr>
      <dsp:spPr>
        <a:xfrm>
          <a:off x="4452456" y="0"/>
          <a:ext cx="1612170" cy="1044321"/>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113353"/>
              <a:satOff val="-39978"/>
              <a:lumOff val="2725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57150" lvl="1" indent="-57150" algn="l" defTabSz="311150">
            <a:lnSpc>
              <a:spcPct val="90000"/>
            </a:lnSpc>
            <a:spcBef>
              <a:spcPct val="0"/>
            </a:spcBef>
            <a:spcAft>
              <a:spcPct val="15000"/>
            </a:spcAft>
            <a:buChar char="•"/>
          </a:pPr>
          <a:r>
            <a:rPr lang="en-US" sz="700" kern="1200" dirty="0"/>
            <a:t>Complexity</a:t>
          </a:r>
        </a:p>
        <a:p>
          <a:pPr marL="57150" lvl="1" indent="-57150" algn="l" defTabSz="311150">
            <a:lnSpc>
              <a:spcPct val="90000"/>
            </a:lnSpc>
            <a:spcBef>
              <a:spcPct val="0"/>
            </a:spcBef>
            <a:spcAft>
              <a:spcPct val="15000"/>
            </a:spcAft>
            <a:buChar char="•"/>
          </a:pPr>
          <a:r>
            <a:rPr lang="en-US" sz="700" kern="1200" dirty="0"/>
            <a:t>Reliance on SME</a:t>
          </a:r>
        </a:p>
        <a:p>
          <a:pPr marL="57150" lvl="1" indent="-57150" algn="l" defTabSz="311150">
            <a:lnSpc>
              <a:spcPct val="90000"/>
            </a:lnSpc>
            <a:spcBef>
              <a:spcPct val="0"/>
            </a:spcBef>
            <a:spcAft>
              <a:spcPct val="15000"/>
            </a:spcAft>
            <a:buChar char="•"/>
          </a:pPr>
          <a:r>
            <a:rPr lang="en-US" sz="700" kern="1200" dirty="0"/>
            <a:t>Maintenance.</a:t>
          </a:r>
        </a:p>
        <a:p>
          <a:pPr marL="57150" lvl="1" indent="-57150" algn="l" defTabSz="311150">
            <a:lnSpc>
              <a:spcPct val="90000"/>
            </a:lnSpc>
            <a:spcBef>
              <a:spcPct val="0"/>
            </a:spcBef>
            <a:spcAft>
              <a:spcPct val="15000"/>
            </a:spcAft>
            <a:buChar char="•"/>
          </a:pPr>
          <a:r>
            <a:rPr lang="en-US" sz="700" kern="1200" dirty="0"/>
            <a:t>Supportability</a:t>
          </a:r>
        </a:p>
      </dsp:txBody>
      <dsp:txXfrm>
        <a:off x="4959047" y="22940"/>
        <a:ext cx="1082639" cy="737360"/>
      </dsp:txXfrm>
    </dsp:sp>
    <dsp:sp modelId="{CE3616F2-FE64-4311-83D7-F6487568DA10}">
      <dsp:nvSpPr>
        <dsp:cNvPr id="0" name=""/>
        <dsp:cNvSpPr/>
      </dsp:nvSpPr>
      <dsp:spPr>
        <a:xfrm>
          <a:off x="1822072" y="0"/>
          <a:ext cx="1612170" cy="1044321"/>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57150" lvl="1" indent="-57150" algn="l" defTabSz="311150">
            <a:lnSpc>
              <a:spcPct val="90000"/>
            </a:lnSpc>
            <a:spcBef>
              <a:spcPct val="0"/>
            </a:spcBef>
            <a:spcAft>
              <a:spcPct val="15000"/>
            </a:spcAft>
            <a:buChar char="•"/>
          </a:pPr>
          <a:r>
            <a:rPr lang="en-US" sz="700" kern="1200" dirty="0"/>
            <a:t>Strategic Fit</a:t>
          </a:r>
        </a:p>
        <a:p>
          <a:pPr marL="57150" lvl="1" indent="-57150" algn="l" defTabSz="311150">
            <a:lnSpc>
              <a:spcPct val="90000"/>
            </a:lnSpc>
            <a:spcBef>
              <a:spcPct val="0"/>
            </a:spcBef>
            <a:spcAft>
              <a:spcPct val="15000"/>
            </a:spcAft>
            <a:buChar char="•"/>
          </a:pPr>
          <a:r>
            <a:rPr lang="en-US" sz="700" kern="1200" dirty="0"/>
            <a:t>Data Quality and timeliness</a:t>
          </a:r>
        </a:p>
        <a:p>
          <a:pPr marL="57150" lvl="1" indent="-57150" algn="l" defTabSz="311150">
            <a:lnSpc>
              <a:spcPct val="90000"/>
            </a:lnSpc>
            <a:spcBef>
              <a:spcPct val="0"/>
            </a:spcBef>
            <a:spcAft>
              <a:spcPct val="15000"/>
            </a:spcAft>
            <a:buChar char="•"/>
          </a:pPr>
          <a:r>
            <a:rPr lang="en-US" sz="700" kern="1200" dirty="0"/>
            <a:t>Application Robustness.</a:t>
          </a:r>
        </a:p>
        <a:p>
          <a:pPr marL="57150" lvl="1" indent="-57150" algn="l" defTabSz="311150">
            <a:lnSpc>
              <a:spcPct val="90000"/>
            </a:lnSpc>
            <a:spcBef>
              <a:spcPct val="0"/>
            </a:spcBef>
            <a:spcAft>
              <a:spcPct val="15000"/>
            </a:spcAft>
            <a:buChar char="•"/>
          </a:pPr>
          <a:r>
            <a:rPr lang="en-US" sz="700" kern="1200" dirty="0"/>
            <a:t>Utilization.</a:t>
          </a:r>
        </a:p>
      </dsp:txBody>
      <dsp:txXfrm>
        <a:off x="1845012" y="22940"/>
        <a:ext cx="1082639" cy="737360"/>
      </dsp:txXfrm>
    </dsp:sp>
    <dsp:sp modelId="{5F8F8388-962A-4F5C-80C5-21C503F316F8}">
      <dsp:nvSpPr>
        <dsp:cNvPr id="0" name=""/>
        <dsp:cNvSpPr/>
      </dsp:nvSpPr>
      <dsp:spPr>
        <a:xfrm>
          <a:off x="2497617" y="186019"/>
          <a:ext cx="1413097" cy="1413097"/>
        </a:xfrm>
        <a:prstGeom prst="pieWedge">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kern="1200" dirty="0"/>
            <a:t>Bus Fitness &amp; Process</a:t>
          </a:r>
        </a:p>
      </dsp:txBody>
      <dsp:txXfrm>
        <a:off x="2911504" y="599906"/>
        <a:ext cx="999210" cy="999210"/>
      </dsp:txXfrm>
    </dsp:sp>
    <dsp:sp modelId="{F20B97B4-4FE4-4A9E-9660-3FF3146A6085}">
      <dsp:nvSpPr>
        <dsp:cNvPr id="0" name=""/>
        <dsp:cNvSpPr/>
      </dsp:nvSpPr>
      <dsp:spPr>
        <a:xfrm rot="5400000">
          <a:off x="3975985" y="186019"/>
          <a:ext cx="1413097" cy="1413097"/>
        </a:xfrm>
        <a:prstGeom prst="pieWedge">
          <a:avLst/>
        </a:prstGeom>
        <a:solidFill>
          <a:schemeClr val="accent2">
            <a:shade val="50000"/>
            <a:hueOff val="118527"/>
            <a:satOff val="-40453"/>
            <a:lumOff val="2992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kern="1200" dirty="0"/>
            <a:t>Operational Risk</a:t>
          </a:r>
        </a:p>
      </dsp:txBody>
      <dsp:txXfrm rot="-5400000">
        <a:off x="3975985" y="599906"/>
        <a:ext cx="999210" cy="999210"/>
      </dsp:txXfrm>
    </dsp:sp>
    <dsp:sp modelId="{7E80F000-D3AD-4BFD-99BD-EC0D1E8E9A72}">
      <dsp:nvSpPr>
        <dsp:cNvPr id="0" name=""/>
        <dsp:cNvSpPr/>
      </dsp:nvSpPr>
      <dsp:spPr>
        <a:xfrm rot="10800000">
          <a:off x="3975985" y="1664387"/>
          <a:ext cx="1413097" cy="1413097"/>
        </a:xfrm>
        <a:prstGeom prst="pieWedge">
          <a:avLst/>
        </a:prstGeom>
        <a:solidFill>
          <a:schemeClr val="accent2">
            <a:shade val="50000"/>
            <a:hueOff val="237055"/>
            <a:satOff val="-80906"/>
            <a:lumOff val="598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kern="1200" dirty="0"/>
            <a:t>Cost </a:t>
          </a:r>
        </a:p>
      </dsp:txBody>
      <dsp:txXfrm rot="10800000">
        <a:off x="3975985" y="1664387"/>
        <a:ext cx="999210" cy="999210"/>
      </dsp:txXfrm>
    </dsp:sp>
    <dsp:sp modelId="{22B728D2-9928-4756-9500-69E8545F0FCB}">
      <dsp:nvSpPr>
        <dsp:cNvPr id="0" name=""/>
        <dsp:cNvSpPr/>
      </dsp:nvSpPr>
      <dsp:spPr>
        <a:xfrm rot="16200000">
          <a:off x="2497617" y="1664387"/>
          <a:ext cx="1413097" cy="1413097"/>
        </a:xfrm>
        <a:prstGeom prst="pieWedge">
          <a:avLst/>
        </a:prstGeom>
        <a:solidFill>
          <a:schemeClr val="accent2">
            <a:shade val="50000"/>
            <a:hueOff val="118527"/>
            <a:satOff val="-40453"/>
            <a:lumOff val="2992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kern="1200" dirty="0"/>
            <a:t>Technical Risk</a:t>
          </a:r>
        </a:p>
      </dsp:txBody>
      <dsp:txXfrm rot="5400000">
        <a:off x="2911504" y="1664387"/>
        <a:ext cx="999210" cy="999210"/>
      </dsp:txXfrm>
    </dsp:sp>
    <dsp:sp modelId="{BB0EFCBF-1373-4348-A314-EF6426DA3C23}">
      <dsp:nvSpPr>
        <dsp:cNvPr id="0" name=""/>
        <dsp:cNvSpPr/>
      </dsp:nvSpPr>
      <dsp:spPr>
        <a:xfrm>
          <a:off x="3699403" y="1338036"/>
          <a:ext cx="487893" cy="424255"/>
        </a:xfrm>
        <a:prstGeom prst="circularArrow">
          <a:avLst/>
        </a:prstGeom>
        <a:solidFill>
          <a:schemeClr val="accent2">
            <a:tint val="55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13E344-FCD7-4789-8A51-588E2153C04B}">
      <dsp:nvSpPr>
        <dsp:cNvPr id="0" name=""/>
        <dsp:cNvSpPr/>
      </dsp:nvSpPr>
      <dsp:spPr>
        <a:xfrm rot="10800000">
          <a:off x="3699403" y="1501211"/>
          <a:ext cx="487893" cy="424255"/>
        </a:xfrm>
        <a:prstGeom prst="circularArrow">
          <a:avLst/>
        </a:prstGeom>
        <a:solidFill>
          <a:schemeClr val="accent2">
            <a:tint val="55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B43721-2BB9-E449-8855-DB1EDB7A7F90}" type="datetime1">
              <a:rPr lang="en-US" smtClean="0"/>
              <a:pPr/>
              <a:t>11/26/18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319E37F-65DF-2F40-B86C-0D95321FD04A}" type="slidenum">
              <a:rPr lang="en-US" smtClean="0"/>
              <a:pPr/>
              <a:t>‹#›</a:t>
            </a:fld>
            <a:endParaRPr lang="en-US"/>
          </a:p>
        </p:txBody>
      </p:sp>
    </p:spTree>
    <p:extLst>
      <p:ext uri="{BB962C8B-B14F-4D97-AF65-F5344CB8AC3E}">
        <p14:creationId xmlns:p14="http://schemas.microsoft.com/office/powerpoint/2010/main" val="11610128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16B40F-1D48-214C-B3ED-13D83F74CBD9}" type="datetime1">
              <a:rPr lang="en-US" smtClean="0"/>
              <a:pPr/>
              <a:t>11/26/18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87A0A4-37F0-1340-86CA-F84E6CE4BF24}" type="slidenum">
              <a:rPr lang="en-US" smtClean="0"/>
              <a:pPr/>
              <a:t>‹#›</a:t>
            </a:fld>
            <a:endParaRPr lang="en-US"/>
          </a:p>
        </p:txBody>
      </p:sp>
    </p:spTree>
    <p:extLst>
      <p:ext uri="{BB962C8B-B14F-4D97-AF65-F5344CB8AC3E}">
        <p14:creationId xmlns:p14="http://schemas.microsoft.com/office/powerpoint/2010/main" val="81184909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indent="-571500">
              <a:buFont typeface="Arial" panose="020B0604020202020204" pitchFamily="34" charset="0"/>
              <a:buChar char="•"/>
            </a:pPr>
            <a:endParaRPr lang="en-US" dirty="0"/>
          </a:p>
          <a:p>
            <a:pPr marL="571500" indent="-571500">
              <a:buFont typeface="Arial" panose="020B0604020202020204" pitchFamily="34" charset="0"/>
              <a:buChar char="•"/>
            </a:pPr>
            <a:r>
              <a:rPr lang="en-US" dirty="0"/>
              <a:t>No holistic view (  current EA) of the technology in the University</a:t>
            </a:r>
          </a:p>
          <a:p>
            <a:pPr marL="571500" indent="-571500">
              <a:buFont typeface="Arial" panose="020B0604020202020204" pitchFamily="34" charset="0"/>
              <a:buChar char="•"/>
            </a:pPr>
            <a:r>
              <a:rPr lang="en-US" dirty="0"/>
              <a:t>Reactive in adopting technology more than strategic/holistic</a:t>
            </a:r>
          </a:p>
          <a:p>
            <a:pPr marL="571500" indent="-571500">
              <a:buFont typeface="Arial" panose="020B0604020202020204" pitchFamily="34" charset="0"/>
              <a:buChar char="•"/>
            </a:pPr>
            <a:r>
              <a:rPr lang="en-US" dirty="0"/>
              <a:t>What are the major trends and challenges are affecting our current IT ecosystem and the university?</a:t>
            </a:r>
          </a:p>
          <a:p>
            <a:pPr marL="571500" indent="-571500">
              <a:buFont typeface="Arial" panose="020B0604020202020204" pitchFamily="34" charset="0"/>
              <a:buChar char="•"/>
            </a:pPr>
            <a:r>
              <a:rPr lang="en-US" dirty="0"/>
              <a:t>How do we as a University ( EA Committee members) deliver the highest value to drive digitization?</a:t>
            </a:r>
          </a:p>
          <a:p>
            <a:pPr marL="571500" indent="-571500">
              <a:buFont typeface="Arial" panose="020B0604020202020204" pitchFamily="34" charset="0"/>
              <a:buChar char="•"/>
            </a:pPr>
            <a:r>
              <a:rPr lang="en-US" dirty="0"/>
              <a:t>What actions should the ITEA..  recommend to implement?</a:t>
            </a:r>
          </a:p>
          <a:p>
            <a:pPr marL="571500" indent="-571500">
              <a:buFont typeface="Arial" panose="020B0604020202020204" pitchFamily="34" charset="0"/>
              <a:buChar char="•"/>
            </a:pPr>
            <a:endParaRPr lang="en-US" dirty="0"/>
          </a:p>
          <a:p>
            <a:pPr marL="571500" indent="-57150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8387A0A4-37F0-1340-86CA-F84E6CE4BF24}" type="slidenum">
              <a:rPr lang="en-US" smtClean="0"/>
              <a:pPr/>
              <a:t>3</a:t>
            </a:fld>
            <a:endParaRPr lang="en-US" dirty="0"/>
          </a:p>
        </p:txBody>
      </p:sp>
    </p:spTree>
    <p:extLst>
      <p:ext uri="{BB962C8B-B14F-4D97-AF65-F5344CB8AC3E}">
        <p14:creationId xmlns:p14="http://schemas.microsoft.com/office/powerpoint/2010/main" val="35514441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b="1" dirty="0"/>
              <a:t>Relatively good support for base applications that most people use everyday </a:t>
            </a:r>
            <a:r>
              <a:rPr lang="en-AU" dirty="0"/>
              <a:t>- Exchange and Skype for example</a:t>
            </a:r>
          </a:p>
          <a:p>
            <a:endParaRPr lang="en-AU"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13</a:t>
            </a:fld>
            <a:endParaRPr lang="en-US"/>
          </a:p>
        </p:txBody>
      </p:sp>
    </p:spTree>
    <p:extLst>
      <p:ext uri="{BB962C8B-B14F-4D97-AF65-F5344CB8AC3E}">
        <p14:creationId xmlns:p14="http://schemas.microsoft.com/office/powerpoint/2010/main" val="1466905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Poor results for other applications</a:t>
            </a:r>
            <a:r>
              <a:rPr lang="en-AU" dirty="0"/>
              <a:t>, mostly that we are aware of issues already</a:t>
            </a:r>
          </a:p>
          <a:p>
            <a:r>
              <a:rPr lang="en-AU" b="1" dirty="0"/>
              <a:t>- Validation of suspicions</a:t>
            </a:r>
          </a:p>
        </p:txBody>
      </p:sp>
      <p:sp>
        <p:nvSpPr>
          <p:cNvPr id="4" name="Slide Number Placeholder 3"/>
          <p:cNvSpPr>
            <a:spLocks noGrp="1"/>
          </p:cNvSpPr>
          <p:nvPr>
            <p:ph type="sldNum" sz="quarter" idx="10"/>
          </p:nvPr>
        </p:nvSpPr>
        <p:spPr/>
        <p:txBody>
          <a:bodyPr/>
          <a:lstStyle/>
          <a:p>
            <a:fld id="{8387A0A4-37F0-1340-86CA-F84E6CE4BF24}" type="slidenum">
              <a:rPr lang="en-US" smtClean="0"/>
              <a:pPr/>
              <a:t>14</a:t>
            </a:fld>
            <a:endParaRPr lang="en-US"/>
          </a:p>
        </p:txBody>
      </p:sp>
    </p:spTree>
    <p:extLst>
      <p:ext uri="{BB962C8B-B14F-4D97-AF65-F5344CB8AC3E}">
        <p14:creationId xmlns:p14="http://schemas.microsoft.com/office/powerpoint/2010/main" val="3799574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Formed survey workshops – focus groups – allowed users to voice opinions and concerns, used</a:t>
            </a:r>
            <a:r>
              <a:rPr lang="en-AU" baseline="0" dirty="0"/>
              <a:t> guiding questions:</a:t>
            </a:r>
          </a:p>
          <a:p>
            <a:r>
              <a:rPr lang="en-AU" b="1" baseline="0" dirty="0"/>
              <a:t>Cost</a:t>
            </a:r>
          </a:p>
          <a:p>
            <a:r>
              <a:rPr lang="en-AU" b="1" baseline="0" dirty="0"/>
              <a:t>Operational </a:t>
            </a:r>
            <a:r>
              <a:rPr lang="en-AU" baseline="0" dirty="0"/>
              <a:t>- gaps</a:t>
            </a:r>
          </a:p>
          <a:p>
            <a:r>
              <a:rPr lang="en-AU" b="1" baseline="0" dirty="0"/>
              <a:t>Technical</a:t>
            </a:r>
            <a:r>
              <a:rPr lang="en-AU" baseline="0" dirty="0"/>
              <a:t> – integrations</a:t>
            </a:r>
          </a:p>
          <a:p>
            <a:r>
              <a:rPr lang="en-AU" b="1" baseline="0" dirty="0"/>
              <a:t>Data &amp; Reporting</a:t>
            </a:r>
          </a:p>
          <a:p>
            <a:endParaRPr lang="en-AU" b="1" baseline="0" dirty="0"/>
          </a:p>
          <a:p>
            <a:r>
              <a:rPr lang="en-AU" b="1" baseline="0" dirty="0"/>
              <a:t>Feeds into the Gartner Scoring system to provide a fitness outcome </a:t>
            </a:r>
            <a:r>
              <a:rPr lang="en-AU" b="0" baseline="0" dirty="0"/>
              <a:t>(guidance)</a:t>
            </a:r>
            <a:endParaRPr lang="en-AU" b="0"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15</a:t>
            </a:fld>
            <a:endParaRPr lang="en-US"/>
          </a:p>
        </p:txBody>
      </p:sp>
    </p:spTree>
    <p:extLst>
      <p:ext uri="{BB962C8B-B14F-4D97-AF65-F5344CB8AC3E}">
        <p14:creationId xmlns:p14="http://schemas.microsoft.com/office/powerpoint/2010/main" val="1814723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Looking a little closer at</a:t>
            </a:r>
            <a:r>
              <a:rPr lang="en-IN" baseline="0" dirty="0"/>
              <a:t> an example</a:t>
            </a:r>
          </a:p>
          <a:p>
            <a:endParaRPr lang="en-IN" baseline="0" dirty="0"/>
          </a:p>
          <a:p>
            <a:r>
              <a:rPr lang="en-IN" b="1" dirty="0"/>
              <a:t>Finance</a:t>
            </a:r>
            <a:r>
              <a:rPr lang="en-IN" b="1" baseline="0" dirty="0"/>
              <a:t> application system could to support the shown business capabilities based on the CAUDIT BRM</a:t>
            </a:r>
          </a:p>
          <a:p>
            <a:endParaRPr lang="en-IN" baseline="0" dirty="0"/>
          </a:p>
          <a:p>
            <a:r>
              <a:rPr lang="en-IN" baseline="0" dirty="0"/>
              <a:t>All of the above capabilities</a:t>
            </a:r>
          </a:p>
          <a:p>
            <a:pPr marL="171450" indent="-171450">
              <a:buFontTx/>
              <a:buChar char="-"/>
            </a:pPr>
            <a:r>
              <a:rPr lang="en-IN" baseline="0" dirty="0"/>
              <a:t>Highlighted in yellow are those that are currently completed by another application (concur) or not being used</a:t>
            </a:r>
          </a:p>
          <a:p>
            <a:pPr marL="628650" lvl="1" indent="-171450">
              <a:buFontTx/>
              <a:buChar char="-"/>
            </a:pPr>
            <a:r>
              <a:rPr lang="en-AU" sz="1200" b="0" i="0" u="none" strike="noStrike" kern="1200" baseline="0" dirty="0">
                <a:solidFill>
                  <a:schemeClr val="tx1"/>
                </a:solidFill>
                <a:latin typeface="+mn-lt"/>
                <a:ea typeface="+mn-ea"/>
                <a:cs typeface="+mn-cs"/>
              </a:rPr>
              <a:t>Budgeting &amp; Costing</a:t>
            </a:r>
          </a:p>
          <a:p>
            <a:pPr marL="628650" lvl="1" indent="-171450">
              <a:buFontTx/>
              <a:buChar char="-"/>
            </a:pPr>
            <a:r>
              <a:rPr lang="en-AU" sz="1200" b="0" i="0" u="none" strike="noStrike" kern="1200" baseline="0" dirty="0">
                <a:solidFill>
                  <a:schemeClr val="tx1"/>
                </a:solidFill>
                <a:latin typeface="+mn-lt"/>
                <a:ea typeface="+mn-ea"/>
                <a:cs typeface="+mn-cs"/>
              </a:rPr>
              <a:t>General Ledger </a:t>
            </a:r>
            <a:r>
              <a:rPr lang="en-AU" sz="1200" b="0" i="0" u="none" strike="noStrike" kern="1200" baseline="0" dirty="0" err="1">
                <a:solidFill>
                  <a:schemeClr val="tx1"/>
                </a:solidFill>
                <a:latin typeface="+mn-lt"/>
                <a:ea typeface="+mn-ea"/>
                <a:cs typeface="+mn-cs"/>
              </a:rPr>
              <a:t>etc</a:t>
            </a:r>
            <a:endParaRPr lang="en-IN" baseline="0" dirty="0"/>
          </a:p>
          <a:p>
            <a:pPr marL="171450" indent="-171450">
              <a:buFontTx/>
              <a:buChar char="-"/>
            </a:pPr>
            <a:r>
              <a:rPr lang="en-IN" b="1" baseline="0" dirty="0"/>
              <a:t>13 capabilities not already completed by another application</a:t>
            </a:r>
          </a:p>
        </p:txBody>
      </p:sp>
      <p:sp>
        <p:nvSpPr>
          <p:cNvPr id="4" name="Slide Number Placeholder 3"/>
          <p:cNvSpPr>
            <a:spLocks noGrp="1"/>
          </p:cNvSpPr>
          <p:nvPr>
            <p:ph type="sldNum" sz="quarter" idx="10"/>
          </p:nvPr>
        </p:nvSpPr>
        <p:spPr/>
        <p:txBody>
          <a:bodyPr/>
          <a:lstStyle/>
          <a:p>
            <a:fld id="{8387A0A4-37F0-1340-86CA-F84E6CE4BF24}" type="slidenum">
              <a:rPr lang="en-US" smtClean="0"/>
              <a:pPr/>
              <a:t>16</a:t>
            </a:fld>
            <a:endParaRPr lang="en-US"/>
          </a:p>
        </p:txBody>
      </p:sp>
    </p:spTree>
    <p:extLst>
      <p:ext uri="{BB962C8B-B14F-4D97-AF65-F5344CB8AC3E}">
        <p14:creationId xmlns:p14="http://schemas.microsoft.com/office/powerpoint/2010/main" val="1288171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AU" b="1" dirty="0"/>
              <a:t>Survey results where mostly ok, although it is obvious the application is out of date</a:t>
            </a:r>
          </a:p>
          <a:p>
            <a:endParaRPr lang="en-AU"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17</a:t>
            </a:fld>
            <a:endParaRPr lang="en-US"/>
          </a:p>
        </p:txBody>
      </p:sp>
    </p:spTree>
    <p:extLst>
      <p:ext uri="{BB962C8B-B14F-4D97-AF65-F5344CB8AC3E}">
        <p14:creationId xmlns:p14="http://schemas.microsoft.com/office/powerpoint/2010/main" val="1348260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Focus groups revealed several other significant issues </a:t>
            </a:r>
          </a:p>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Admin/expert user level </a:t>
            </a:r>
          </a:p>
          <a:p>
            <a:pPr marL="171450" marR="0" lvl="0" indent="-171450" algn="l" defTabSz="457200" rtl="0" eaLnBrk="1" fontAlgn="auto" latinLnBrk="0" hangingPunct="1">
              <a:lnSpc>
                <a:spcPct val="100000"/>
              </a:lnSpc>
              <a:spcBef>
                <a:spcPts val="0"/>
              </a:spcBef>
              <a:spcAft>
                <a:spcPts val="0"/>
              </a:spcAft>
              <a:buClrTx/>
              <a:buSzTx/>
              <a:buFontTx/>
              <a:buChar char="-"/>
              <a:tabLst/>
              <a:defRPr/>
            </a:pPr>
            <a:r>
              <a:rPr lang="en-AU" b="1" dirty="0"/>
              <a:t>Severely out of date system</a:t>
            </a:r>
            <a:r>
              <a:rPr lang="en-AU" baseline="0" dirty="0"/>
              <a:t> (not updated since implementation in 2009)</a:t>
            </a:r>
          </a:p>
          <a:p>
            <a:pPr marL="628650" marR="0" lvl="1" indent="-171450" algn="l" defTabSz="457200" rtl="0" eaLnBrk="1" fontAlgn="auto" latinLnBrk="0" hangingPunct="1">
              <a:lnSpc>
                <a:spcPct val="100000"/>
              </a:lnSpc>
              <a:spcBef>
                <a:spcPts val="0"/>
              </a:spcBef>
              <a:spcAft>
                <a:spcPts val="0"/>
              </a:spcAft>
              <a:buClrTx/>
              <a:buSzTx/>
              <a:buFontTx/>
              <a:buChar char="-"/>
              <a:tabLst/>
              <a:defRPr/>
            </a:pPr>
            <a:r>
              <a:rPr lang="en-AU" baseline="0" dirty="0"/>
              <a:t>Large upgrade only option for improving </a:t>
            </a:r>
          </a:p>
          <a:p>
            <a:pPr marL="628650" marR="0" lvl="1" indent="-171450" algn="l" defTabSz="457200" rtl="0" eaLnBrk="1" fontAlgn="auto" latinLnBrk="0" hangingPunct="1">
              <a:lnSpc>
                <a:spcPct val="100000"/>
              </a:lnSpc>
              <a:spcBef>
                <a:spcPts val="0"/>
              </a:spcBef>
              <a:spcAft>
                <a:spcPts val="0"/>
              </a:spcAft>
              <a:buClrTx/>
              <a:buSzTx/>
              <a:buFontTx/>
              <a:buChar char="-"/>
              <a:tabLst/>
              <a:defRPr/>
            </a:pPr>
            <a:r>
              <a:rPr lang="en-AU" baseline="0" dirty="0"/>
              <a:t>Product is end of lifecycle – obsolete</a:t>
            </a:r>
          </a:p>
          <a:p>
            <a:pPr marL="171450" marR="0" lvl="0" indent="-171450" algn="l" defTabSz="457200" rtl="0" eaLnBrk="1" fontAlgn="auto" latinLnBrk="0" hangingPunct="1">
              <a:lnSpc>
                <a:spcPct val="100000"/>
              </a:lnSpc>
              <a:spcBef>
                <a:spcPts val="0"/>
              </a:spcBef>
              <a:spcAft>
                <a:spcPts val="0"/>
              </a:spcAft>
              <a:buClrTx/>
              <a:buSzTx/>
              <a:buFontTx/>
              <a:buChar char="-"/>
              <a:tabLst/>
              <a:defRPr/>
            </a:pPr>
            <a:r>
              <a:rPr lang="en-AU" b="1" baseline="0" dirty="0"/>
              <a:t>High Risk integrations</a:t>
            </a:r>
          </a:p>
          <a:p>
            <a:pPr marL="171450" marR="0" lvl="0" indent="-171450" algn="l" defTabSz="457200" rtl="0" eaLnBrk="1" fontAlgn="auto" latinLnBrk="0" hangingPunct="1">
              <a:lnSpc>
                <a:spcPct val="100000"/>
              </a:lnSpc>
              <a:spcBef>
                <a:spcPts val="0"/>
              </a:spcBef>
              <a:spcAft>
                <a:spcPts val="0"/>
              </a:spcAft>
              <a:buClrTx/>
              <a:buSzTx/>
              <a:buFontTx/>
              <a:buChar char="-"/>
              <a:tabLst/>
              <a:defRPr/>
            </a:pPr>
            <a:r>
              <a:rPr lang="en-AU" b="1" baseline="0" dirty="0"/>
              <a:t>Gaps in capabilities</a:t>
            </a:r>
          </a:p>
          <a:p>
            <a:pPr marL="171450" marR="0" lvl="0" indent="-171450" algn="l" defTabSz="457200" rtl="0" eaLnBrk="1" fontAlgn="auto" latinLnBrk="0" hangingPunct="1">
              <a:lnSpc>
                <a:spcPct val="100000"/>
              </a:lnSpc>
              <a:spcBef>
                <a:spcPts val="0"/>
              </a:spcBef>
              <a:spcAft>
                <a:spcPts val="0"/>
              </a:spcAft>
              <a:buClrTx/>
              <a:buSzTx/>
              <a:buFontTx/>
              <a:buChar char="-"/>
              <a:tabLst/>
              <a:defRPr/>
            </a:pPr>
            <a:r>
              <a:rPr lang="en-AU" baseline="0" dirty="0"/>
              <a:t>Reliance on Access databases</a:t>
            </a:r>
          </a:p>
          <a:p>
            <a:pPr marL="171450" marR="0" lvl="0" indent="-171450" algn="l" defTabSz="457200" rtl="0" eaLnBrk="1" fontAlgn="auto" latinLnBrk="0" hangingPunct="1">
              <a:lnSpc>
                <a:spcPct val="100000"/>
              </a:lnSpc>
              <a:spcBef>
                <a:spcPts val="0"/>
              </a:spcBef>
              <a:spcAft>
                <a:spcPts val="0"/>
              </a:spcAft>
              <a:buClrTx/>
              <a:buSzTx/>
              <a:buFontTx/>
              <a:buChar char="-"/>
              <a:tabLst/>
              <a:defRPr/>
            </a:pPr>
            <a:endParaRPr lang="en-AU" baseline="0" dirty="0"/>
          </a:p>
          <a:p>
            <a:pPr marL="171450" marR="0" lvl="0" indent="-171450" algn="l" defTabSz="457200" rtl="0" eaLnBrk="1" fontAlgn="auto" latinLnBrk="0" hangingPunct="1">
              <a:lnSpc>
                <a:spcPct val="100000"/>
              </a:lnSpc>
              <a:spcBef>
                <a:spcPts val="0"/>
              </a:spcBef>
              <a:spcAft>
                <a:spcPts val="0"/>
              </a:spcAft>
              <a:buClrTx/>
              <a:buSzTx/>
              <a:buFontTx/>
              <a:buChar char="-"/>
              <a:tabLst/>
              <a:defRPr/>
            </a:pPr>
            <a:endParaRPr lang="en-AU" baseline="0"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18</a:t>
            </a:fld>
            <a:endParaRPr lang="en-US"/>
          </a:p>
        </p:txBody>
      </p:sp>
    </p:spTree>
    <p:extLst>
      <p:ext uri="{BB962C8B-B14F-4D97-AF65-F5344CB8AC3E}">
        <p14:creationId xmlns:p14="http://schemas.microsoft.com/office/powerpoint/2010/main" val="11113371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19</a:t>
            </a:fld>
            <a:endParaRPr lang="en-US"/>
          </a:p>
        </p:txBody>
      </p:sp>
    </p:spTree>
    <p:extLst>
      <p:ext uri="{BB962C8B-B14F-4D97-AF65-F5344CB8AC3E}">
        <p14:creationId xmlns:p14="http://schemas.microsoft.com/office/powerpoint/2010/main" val="926941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dirty="0"/>
              <a:t>Collation</a:t>
            </a:r>
          </a:p>
          <a:p>
            <a:pPr marL="342900" indent="-342900">
              <a:buFont typeface="Arial" panose="020B0604020202020204" pitchFamily="34" charset="0"/>
              <a:buChar char="•"/>
            </a:pPr>
            <a:r>
              <a:rPr lang="en-AU" b="1" dirty="0"/>
              <a:t>Survey</a:t>
            </a:r>
          </a:p>
          <a:p>
            <a:pPr marL="342900" indent="-342900">
              <a:buFont typeface="Arial" panose="020B0604020202020204" pitchFamily="34" charset="0"/>
              <a:buChar char="•"/>
            </a:pPr>
            <a:r>
              <a:rPr lang="en-AU" b="1" dirty="0"/>
              <a:t>Focus Groups</a:t>
            </a:r>
          </a:p>
          <a:p>
            <a:pPr marL="342900" indent="-342900">
              <a:buFont typeface="Arial" panose="020B0604020202020204" pitchFamily="34" charset="0"/>
              <a:buChar char="•"/>
            </a:pPr>
            <a:r>
              <a:rPr lang="en-AU" b="1" dirty="0"/>
              <a:t>ITEAAC Prioritisation List</a:t>
            </a:r>
          </a:p>
          <a:p>
            <a:pPr marL="342900" indent="-342900">
              <a:buFont typeface="Arial" panose="020B0604020202020204" pitchFamily="34" charset="0"/>
              <a:buChar char="•"/>
            </a:pPr>
            <a:r>
              <a:rPr lang="en-AU" b="1" dirty="0"/>
              <a:t>Teams</a:t>
            </a:r>
            <a:r>
              <a:rPr lang="en-AU" b="1" baseline="0" dirty="0"/>
              <a:t> conversations</a:t>
            </a:r>
          </a:p>
          <a:p>
            <a:pPr marL="342900" indent="-342900">
              <a:buFont typeface="Arial" panose="020B0604020202020204" pitchFamily="34" charset="0"/>
              <a:buChar char="•"/>
            </a:pPr>
            <a:r>
              <a:rPr lang="en-AU" b="1" baseline="0" dirty="0"/>
              <a:t>ITEAAC Meetings</a:t>
            </a:r>
          </a:p>
          <a:p>
            <a:pPr marL="0" indent="0">
              <a:buFont typeface="Arial" panose="020B0604020202020204" pitchFamily="34" charset="0"/>
              <a:buNone/>
            </a:pPr>
            <a:endParaRPr lang="en-AU" baseline="0" dirty="0"/>
          </a:p>
          <a:p>
            <a:pPr marL="0" indent="0">
              <a:buFont typeface="Arial" panose="020B0604020202020204" pitchFamily="34" charset="0"/>
              <a:buNone/>
            </a:pPr>
            <a:r>
              <a:rPr lang="en-AU" baseline="0" dirty="0"/>
              <a:t>ITEAAC</a:t>
            </a:r>
          </a:p>
          <a:p>
            <a:pPr marL="171450" indent="-171450">
              <a:buFontTx/>
              <a:buChar char="-"/>
            </a:pPr>
            <a:r>
              <a:rPr lang="en-AU" baseline="0" dirty="0"/>
              <a:t>Info Tech Enterprise Architecture Group</a:t>
            </a:r>
          </a:p>
          <a:p>
            <a:pPr marL="628650" lvl="1" indent="-171450">
              <a:buFontTx/>
              <a:buChar char="-"/>
            </a:pPr>
            <a:r>
              <a:rPr lang="en-AU" baseline="0" dirty="0"/>
              <a:t>Group of senior stakeholders from different areas of the business</a:t>
            </a:r>
          </a:p>
          <a:p>
            <a:pPr marL="628650" lvl="1" indent="-171450">
              <a:buFontTx/>
              <a:buChar char="-"/>
            </a:pPr>
            <a:r>
              <a:rPr lang="en-AU" baseline="0" dirty="0"/>
              <a:t>Allows identification of issues, priorities and then input into solutions</a:t>
            </a:r>
            <a:endParaRPr lang="en-AU" dirty="0"/>
          </a:p>
          <a:p>
            <a:r>
              <a:rPr lang="en-AU" dirty="0"/>
              <a:t>Gathered up results</a:t>
            </a:r>
          </a:p>
          <a:p>
            <a:r>
              <a:rPr lang="en-AU" dirty="0"/>
              <a:t>	ITEAAC prioritisation list which asked members what they wanted to do (renew/retire/replace/review) and also which strategic objectives they believe the changes would align.</a:t>
            </a:r>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20</a:t>
            </a:fld>
            <a:endParaRPr lang="en-US"/>
          </a:p>
        </p:txBody>
      </p:sp>
    </p:spTree>
    <p:extLst>
      <p:ext uri="{BB962C8B-B14F-4D97-AF65-F5344CB8AC3E}">
        <p14:creationId xmlns:p14="http://schemas.microsoft.com/office/powerpoint/2010/main" val="2395374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b="0" dirty="0"/>
              <a:t>BRM – Capabilities</a:t>
            </a:r>
            <a:r>
              <a:rPr lang="en-AU" b="0" baseline="0" dirty="0"/>
              <a:t> we found vs what we needed- identified the gaps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AU"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AU" b="1" baseline="0" dirty="0"/>
              <a:t>Considered capabilities against strategic alignment, and based on what the business has prioritised via the Business Prioritisation Survey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AU"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AU" b="1" baseline="0" dirty="0"/>
              <a:t>Looked at our Environment (TRM) to consider </a:t>
            </a:r>
          </a:p>
          <a:p>
            <a:pPr marL="171450" marR="0" lvl="0" indent="-171450" algn="l" defTabSz="457200" rtl="0" eaLnBrk="1" fontAlgn="auto" latinLnBrk="0" hangingPunct="1">
              <a:lnSpc>
                <a:spcPct val="100000"/>
              </a:lnSpc>
              <a:spcBef>
                <a:spcPts val="0"/>
              </a:spcBef>
              <a:spcAft>
                <a:spcPts val="0"/>
              </a:spcAft>
              <a:buClrTx/>
              <a:buSzTx/>
              <a:buFontTx/>
              <a:buChar char="-"/>
              <a:tabLst/>
              <a:defRPr/>
            </a:pPr>
            <a:r>
              <a:rPr lang="en-AU" b="1" baseline="0" dirty="0"/>
              <a:t>application re-use </a:t>
            </a:r>
          </a:p>
          <a:p>
            <a:pPr marL="171450" marR="0" lvl="0" indent="-171450" algn="l" defTabSz="457200" rtl="0" eaLnBrk="1" fontAlgn="auto" latinLnBrk="0" hangingPunct="1">
              <a:lnSpc>
                <a:spcPct val="100000"/>
              </a:lnSpc>
              <a:spcBef>
                <a:spcPts val="0"/>
              </a:spcBef>
              <a:spcAft>
                <a:spcPts val="0"/>
              </a:spcAft>
              <a:buClrTx/>
              <a:buSzTx/>
              <a:buFontTx/>
              <a:buChar char="-"/>
              <a:tabLst/>
              <a:defRPr/>
            </a:pPr>
            <a:r>
              <a:rPr lang="en-AU" b="1" baseline="0" dirty="0"/>
              <a:t>applications to invest </a:t>
            </a:r>
          </a:p>
          <a:p>
            <a:pPr marL="171450" marR="0" lvl="0" indent="-171450" algn="l" defTabSz="457200" rtl="0" eaLnBrk="1" fontAlgn="auto" latinLnBrk="0" hangingPunct="1">
              <a:lnSpc>
                <a:spcPct val="100000"/>
              </a:lnSpc>
              <a:spcBef>
                <a:spcPts val="0"/>
              </a:spcBef>
              <a:spcAft>
                <a:spcPts val="0"/>
              </a:spcAft>
              <a:buClrTx/>
              <a:buSzTx/>
              <a:buFontTx/>
              <a:buChar char="-"/>
              <a:tabLst/>
              <a:defRPr/>
            </a:pPr>
            <a:r>
              <a:rPr lang="en-AU" b="1" baseline="0" dirty="0"/>
              <a:t>Impact of new applications in our environment</a:t>
            </a:r>
          </a:p>
          <a:p>
            <a:pPr marL="171450" marR="0" lvl="0" indent="-171450" algn="l" defTabSz="457200" rtl="0" eaLnBrk="1" fontAlgn="auto" latinLnBrk="0" hangingPunct="1">
              <a:lnSpc>
                <a:spcPct val="100000"/>
              </a:lnSpc>
              <a:spcBef>
                <a:spcPts val="0"/>
              </a:spcBef>
              <a:spcAft>
                <a:spcPts val="0"/>
              </a:spcAft>
              <a:buClrTx/>
              <a:buSzTx/>
              <a:buFontTx/>
              <a:buChar char="-"/>
              <a:tabLst/>
              <a:defRPr/>
            </a:pPr>
            <a:endParaRPr lang="en-AU" dirty="0"/>
          </a:p>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Identified</a:t>
            </a:r>
            <a:r>
              <a:rPr lang="en-AU" baseline="0" dirty="0"/>
              <a:t> the systems which fit into each of these categories</a:t>
            </a:r>
          </a:p>
          <a:p>
            <a:pPr marL="171450" marR="0" lvl="0" indent="-171450" algn="l" defTabSz="457200" rtl="0" eaLnBrk="1" fontAlgn="auto" latinLnBrk="0" hangingPunct="1">
              <a:lnSpc>
                <a:spcPct val="100000"/>
              </a:lnSpc>
              <a:spcBef>
                <a:spcPts val="0"/>
              </a:spcBef>
              <a:spcAft>
                <a:spcPts val="0"/>
              </a:spcAft>
              <a:buClrTx/>
              <a:buSzTx/>
              <a:buFontTx/>
              <a:buChar char="-"/>
              <a:tabLst/>
              <a:defRPr/>
            </a:pPr>
            <a:r>
              <a:rPr lang="en-AU" baseline="0" dirty="0"/>
              <a:t>Some things will take a significant amount of time to improve</a:t>
            </a:r>
          </a:p>
          <a:p>
            <a:endParaRPr lang="en-AU"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21</a:t>
            </a:fld>
            <a:endParaRPr lang="en-US"/>
          </a:p>
        </p:txBody>
      </p:sp>
    </p:spTree>
    <p:extLst>
      <p:ext uri="{BB962C8B-B14F-4D97-AF65-F5344CB8AC3E}">
        <p14:creationId xmlns:p14="http://schemas.microsoft.com/office/powerpoint/2010/main" val="313918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AU" b="1" dirty="0"/>
              <a:t>Invest</a:t>
            </a:r>
            <a:r>
              <a:rPr lang="en-AU" b="1" baseline="0" dirty="0"/>
              <a:t> in improvements</a:t>
            </a:r>
            <a:endParaRPr lang="en-AU" b="1" dirty="0"/>
          </a:p>
          <a:p>
            <a:pPr marL="171450" indent="-171450">
              <a:buFontTx/>
              <a:buChar char="-"/>
            </a:pPr>
            <a:r>
              <a:rPr lang="en-AU" b="1" dirty="0"/>
              <a:t>Building a roadmap of initiatives to</a:t>
            </a:r>
          </a:p>
          <a:p>
            <a:pPr marL="628650" lvl="1" indent="-171450">
              <a:buFontTx/>
              <a:buChar char="-"/>
            </a:pPr>
            <a:r>
              <a:rPr lang="en-AU" b="1" dirty="0"/>
              <a:t>Invest where most needed</a:t>
            </a:r>
          </a:p>
          <a:p>
            <a:pPr marL="628650" marR="0" lvl="1" indent="-171450" algn="l" defTabSz="457200" rtl="0" eaLnBrk="1" fontAlgn="auto" latinLnBrk="0" hangingPunct="1">
              <a:lnSpc>
                <a:spcPct val="100000"/>
              </a:lnSpc>
              <a:spcBef>
                <a:spcPts val="0"/>
              </a:spcBef>
              <a:spcAft>
                <a:spcPts val="0"/>
              </a:spcAft>
              <a:buClrTx/>
              <a:buSzTx/>
              <a:buFontTx/>
              <a:buChar char="-"/>
              <a:tabLst/>
              <a:defRPr/>
            </a:pPr>
            <a:r>
              <a:rPr lang="en-AU" b="1" dirty="0"/>
              <a:t>Remove risks</a:t>
            </a:r>
          </a:p>
          <a:p>
            <a:pPr marL="628650" lvl="1" indent="-171450">
              <a:buFontTx/>
              <a:buChar char="-"/>
            </a:pPr>
            <a:r>
              <a:rPr lang="en-AU" b="1" dirty="0"/>
              <a:t>Improve future fit and alignment with University’s environment and strategic objectives going forward</a:t>
            </a:r>
          </a:p>
          <a:p>
            <a:pPr marL="628650" lvl="1" indent="-171450">
              <a:buFontTx/>
              <a:buChar char="-"/>
            </a:pPr>
            <a:r>
              <a:rPr lang="en-AU" b="1" dirty="0"/>
              <a:t>Improve business efficiency</a:t>
            </a:r>
          </a:p>
          <a:p>
            <a:pPr marL="628650" lvl="1" indent="-171450">
              <a:buFontTx/>
              <a:buChar char="-"/>
            </a:pPr>
            <a:endParaRPr lang="en-AU" dirty="0"/>
          </a:p>
          <a:p>
            <a:endParaRPr lang="en-AU"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22</a:t>
            </a:fld>
            <a:endParaRPr lang="en-US"/>
          </a:p>
        </p:txBody>
      </p:sp>
    </p:spTree>
    <p:extLst>
      <p:ext uri="{BB962C8B-B14F-4D97-AF65-F5344CB8AC3E}">
        <p14:creationId xmlns:p14="http://schemas.microsoft.com/office/powerpoint/2010/main" val="1072333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en-AU" sz="2100" kern="1200" dirty="0">
              <a:solidFill>
                <a:schemeClr val="tx1"/>
              </a:solidFill>
              <a:effectLst/>
              <a:latin typeface="+mn-lt"/>
              <a:ea typeface="+mn-ea"/>
              <a:cs typeface="+mn-cs"/>
            </a:endParaRPr>
          </a:p>
          <a:p>
            <a:r>
              <a:rPr lang="en-AU" sz="2100" kern="1200" dirty="0">
                <a:solidFill>
                  <a:schemeClr val="tx1"/>
                </a:solidFill>
                <a:effectLst/>
                <a:latin typeface="+mn-lt"/>
                <a:ea typeface="+mn-ea"/>
                <a:cs typeface="+mn-cs"/>
              </a:rPr>
              <a:t>Data Driven University</a:t>
            </a:r>
          </a:p>
          <a:p>
            <a:r>
              <a:rPr lang="en-AU" sz="2100" kern="1200" dirty="0">
                <a:solidFill>
                  <a:schemeClr val="tx1"/>
                </a:solidFill>
                <a:effectLst/>
                <a:latin typeface="+mn-lt"/>
                <a:ea typeface="+mn-ea"/>
                <a:cs typeface="+mn-cs"/>
              </a:rPr>
              <a:t>Cloud, security we have, Network is upgraded and structure of the account and the cost reporting for Microsoft</a:t>
            </a:r>
          </a:p>
          <a:p>
            <a:r>
              <a:rPr lang="en-AU" sz="2100" kern="1200" dirty="0">
                <a:solidFill>
                  <a:schemeClr val="tx1"/>
                </a:solidFill>
                <a:effectLst/>
                <a:latin typeface="+mn-lt"/>
                <a:ea typeface="+mn-ea"/>
                <a:cs typeface="+mn-cs"/>
              </a:rPr>
              <a:t>Mobile application is a focus as well</a:t>
            </a:r>
          </a:p>
          <a:p>
            <a:r>
              <a:rPr lang="en-AU" sz="2100" kern="1200" dirty="0">
                <a:solidFill>
                  <a:schemeClr val="tx1"/>
                </a:solidFill>
                <a:effectLst/>
                <a:latin typeface="+mn-lt"/>
                <a:ea typeface="+mn-ea"/>
                <a:cs typeface="+mn-cs"/>
              </a:rPr>
              <a:t>When it comes to top technology investments, business intelligence (BI) and analytics persist in the top spot year after year across all performance levels. Top performers are more likely to mention BI and analytics than the other two groups, but it is clear that this capability is seen by all three as the key that unlocks the digital value door.</a:t>
            </a:r>
          </a:p>
          <a:p>
            <a:r>
              <a:rPr lang="en-AU" sz="2100" kern="1200" dirty="0">
                <a:solidFill>
                  <a:schemeClr val="tx1"/>
                </a:solidFill>
                <a:effectLst/>
                <a:latin typeface="+mn-lt"/>
                <a:ea typeface="+mn-ea"/>
                <a:cs typeface="+mn-cs"/>
              </a:rPr>
              <a:t>Advanced analytics (that is, predictive and prescriptive) are fundamental to customer, citizen and user engagement. Analytics underpin the mediation and value exchange occurring in digital ecosystems. Physical products are being extended through their digital twins, from which new services and sources of revenue are </a:t>
            </a:r>
            <a:r>
              <a:rPr lang="en-AU" sz="2100" kern="1200" dirty="0" err="1">
                <a:solidFill>
                  <a:schemeClr val="tx1"/>
                </a:solidFill>
                <a:effectLst/>
                <a:latin typeface="+mn-lt"/>
                <a:ea typeface="+mn-ea"/>
                <a:cs typeface="+mn-cs"/>
              </a:rPr>
              <a:t>channeled</a:t>
            </a:r>
            <a:r>
              <a:rPr lang="en-AU" sz="2100" kern="1200" dirty="0">
                <a:solidFill>
                  <a:schemeClr val="tx1"/>
                </a:solidFill>
                <a:effectLst/>
                <a:latin typeface="+mn-lt"/>
                <a:ea typeface="+mn-ea"/>
                <a:cs typeface="+mn-cs"/>
              </a:rPr>
              <a:t>. The exponential growth of data, especially in Internet of Things (IoT) implementations, leads to distributed and embedded analytics and to accompanying capabilities, such as logical data warehouses and in-memory computing.</a:t>
            </a:r>
          </a:p>
          <a:p>
            <a:r>
              <a:rPr lang="en-AU" sz="2100" kern="1200" dirty="0">
                <a:solidFill>
                  <a:schemeClr val="tx1"/>
                </a:solidFill>
                <a:effectLst/>
                <a:latin typeface="+mn-lt"/>
                <a:ea typeface="+mn-ea"/>
                <a:cs typeface="+mn-cs"/>
              </a:rPr>
              <a:t>In terms of other technology investments, there are some interesting data points. For all but the top performers, ERP remains a large investment, as highlighted in the figure. Why the difference? Unlike BI and analytics or other top-performer investments, top performers have shifted investment away from traditional ERP. Top performers have likely invested enough to modernize ERP (which really may mean they've taken it off-premises and minimized their ERP legacy debt), and they have shifted that investment to higher-return activities.</a:t>
            </a:r>
          </a:p>
          <a:p>
            <a:endParaRPr lang="en-US" dirty="0"/>
          </a:p>
        </p:txBody>
      </p:sp>
      <p:sp>
        <p:nvSpPr>
          <p:cNvPr id="4" name="Slide Number Placeholder 3"/>
          <p:cNvSpPr>
            <a:spLocks noGrp="1"/>
          </p:cNvSpPr>
          <p:nvPr>
            <p:ph type="sldNum" sz="quarter" idx="5"/>
          </p:nvPr>
        </p:nvSpPr>
        <p:spPr/>
        <p:txBody>
          <a:bodyPr/>
          <a:lstStyle/>
          <a:p>
            <a:fld id="{8387A0A4-37F0-1340-86CA-F84E6CE4BF24}" type="slidenum">
              <a:rPr lang="en-US" smtClean="0"/>
              <a:pPr/>
              <a:t>4</a:t>
            </a:fld>
            <a:endParaRPr lang="en-US" dirty="0"/>
          </a:p>
        </p:txBody>
      </p:sp>
    </p:spTree>
    <p:extLst>
      <p:ext uri="{BB962C8B-B14F-4D97-AF65-F5344CB8AC3E}">
        <p14:creationId xmlns:p14="http://schemas.microsoft.com/office/powerpoint/2010/main" val="791087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Questions</a:t>
            </a:r>
          </a:p>
        </p:txBody>
      </p:sp>
      <p:sp>
        <p:nvSpPr>
          <p:cNvPr id="4" name="Slide Number Placeholder 3"/>
          <p:cNvSpPr>
            <a:spLocks noGrp="1"/>
          </p:cNvSpPr>
          <p:nvPr>
            <p:ph type="sldNum" sz="quarter" idx="10"/>
          </p:nvPr>
        </p:nvSpPr>
        <p:spPr/>
        <p:txBody>
          <a:bodyPr/>
          <a:lstStyle/>
          <a:p>
            <a:fld id="{8387A0A4-37F0-1340-86CA-F84E6CE4BF24}" type="slidenum">
              <a:rPr lang="en-US" smtClean="0"/>
              <a:pPr/>
              <a:t>23</a:t>
            </a:fld>
            <a:endParaRPr lang="en-US"/>
          </a:p>
        </p:txBody>
      </p:sp>
    </p:spTree>
    <p:extLst>
      <p:ext uri="{BB962C8B-B14F-4D97-AF65-F5344CB8AC3E}">
        <p14:creationId xmlns:p14="http://schemas.microsoft.com/office/powerpoint/2010/main" val="1592421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387A0A4-37F0-1340-86CA-F84E6CE4BF24}" type="slidenum">
              <a:rPr lang="en-US" smtClean="0"/>
              <a:pPr/>
              <a:t>5</a:t>
            </a:fld>
            <a:endParaRPr lang="en-US" dirty="0"/>
          </a:p>
        </p:txBody>
      </p:sp>
    </p:spTree>
    <p:extLst>
      <p:ext uri="{BB962C8B-B14F-4D97-AF65-F5344CB8AC3E}">
        <p14:creationId xmlns:p14="http://schemas.microsoft.com/office/powerpoint/2010/main" val="781294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AU" sz="2100" b="1" kern="1200" dirty="0">
                <a:solidFill>
                  <a:schemeClr val="tx1"/>
                </a:solidFill>
                <a:effectLst/>
                <a:latin typeface="+mn-lt"/>
                <a:ea typeface="+mn-ea"/>
                <a:cs typeface="+mn-cs"/>
              </a:rPr>
              <a:t>Inside-out —</a:t>
            </a:r>
            <a:r>
              <a:rPr lang="en-AU" sz="2100" kern="1200" dirty="0">
                <a:solidFill>
                  <a:schemeClr val="tx1"/>
                </a:solidFill>
                <a:effectLst/>
                <a:latin typeface="+mn-lt"/>
                <a:ea typeface="+mn-ea"/>
                <a:cs typeface="+mn-cs"/>
              </a:rPr>
              <a:t>The focus is on guiding how people, processes, information and technology interact to deliver operational value indirectly to the business. This is the traditional IT focus on management, consolidation, standardization and simplification of assets to achieve operational efficiency.</a:t>
            </a:r>
          </a:p>
          <a:p>
            <a:r>
              <a:rPr lang="en-AU" sz="2100" b="1" kern="1200" dirty="0">
                <a:solidFill>
                  <a:schemeClr val="tx1"/>
                </a:solidFill>
                <a:effectLst/>
                <a:latin typeface="+mn-lt"/>
                <a:ea typeface="+mn-ea"/>
                <a:cs typeface="+mn-cs"/>
              </a:rPr>
              <a:t>Outside-in —</a:t>
            </a:r>
            <a:r>
              <a:rPr lang="en-AU" sz="2100" kern="1200" dirty="0">
                <a:solidFill>
                  <a:schemeClr val="tx1"/>
                </a:solidFill>
                <a:effectLst/>
                <a:latin typeface="+mn-lt"/>
                <a:ea typeface="+mn-ea"/>
                <a:cs typeface="+mn-cs"/>
              </a:rPr>
              <a:t>The focus is on the business outcomes needed to deliver business value to customers, constituencies, partners and stakeholders, and then working inward to determine changes to people, processes, information and technology to drive these outcomes. </a:t>
            </a:r>
          </a:p>
          <a:p>
            <a:r>
              <a:rPr lang="en-AU" sz="2100" b="1" kern="1200" dirty="0">
                <a:solidFill>
                  <a:schemeClr val="tx1"/>
                </a:solidFill>
                <a:effectLst/>
                <a:latin typeface="+mn-lt"/>
                <a:ea typeface="+mn-ea"/>
                <a:cs typeface="+mn-cs"/>
              </a:rPr>
              <a:t>Outside-out —</a:t>
            </a:r>
            <a:r>
              <a:rPr lang="en-AU" sz="2100" kern="1200" dirty="0">
                <a:solidFill>
                  <a:schemeClr val="tx1"/>
                </a:solidFill>
                <a:effectLst/>
                <a:latin typeface="+mn-lt"/>
                <a:ea typeface="+mn-ea"/>
                <a:cs typeface="+mn-cs"/>
              </a:rPr>
              <a:t>This perspective extends beyond the enterprise and its known customers, partners and competitors, into the world of possible customers, constituencies, partners and stakeholders. This broad focus is on understanding the trends that could affect the business and its ecosystem, and then working inward to determine changes to people, processes, information and technology to drive these outcomes</a:t>
            </a:r>
          </a:p>
          <a:p>
            <a:endParaRPr lang="en-US" dirty="0"/>
          </a:p>
        </p:txBody>
      </p:sp>
      <p:sp>
        <p:nvSpPr>
          <p:cNvPr id="4" name="Slide Number Placeholder 3"/>
          <p:cNvSpPr>
            <a:spLocks noGrp="1"/>
          </p:cNvSpPr>
          <p:nvPr>
            <p:ph type="sldNum" sz="quarter" idx="5"/>
          </p:nvPr>
        </p:nvSpPr>
        <p:spPr/>
        <p:txBody>
          <a:bodyPr/>
          <a:lstStyle/>
          <a:p>
            <a:fld id="{8387A0A4-37F0-1340-86CA-F84E6CE4BF24}" type="slidenum">
              <a:rPr lang="en-US" smtClean="0"/>
              <a:pPr/>
              <a:t>6</a:t>
            </a:fld>
            <a:endParaRPr lang="en-US" dirty="0"/>
          </a:p>
        </p:txBody>
      </p:sp>
    </p:spTree>
    <p:extLst>
      <p:ext uri="{BB962C8B-B14F-4D97-AF65-F5344CB8AC3E}">
        <p14:creationId xmlns:p14="http://schemas.microsoft.com/office/powerpoint/2010/main" val="1557617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a:t>Replaced with the modified</a:t>
            </a:r>
          </a:p>
          <a:p>
            <a:r>
              <a:rPr lang="en-AU" sz="2100" kern="1200" dirty="0">
                <a:solidFill>
                  <a:schemeClr val="tx1"/>
                </a:solidFill>
                <a:effectLst/>
                <a:latin typeface="+mn-lt"/>
                <a:ea typeface="+mn-ea"/>
                <a:cs typeface="+mn-cs"/>
              </a:rPr>
              <a:t>Historically Ballarat University (as it was known) was a locally focussed institution. Well regarded for its excellent teaching, its regional focus provided quality education to students from the local area. Where the University operated in remote locations, courses were delivered through partner institutions. </a:t>
            </a:r>
          </a:p>
          <a:p>
            <a:r>
              <a:rPr lang="en-AU" sz="2100" kern="1200" dirty="0">
                <a:solidFill>
                  <a:schemeClr val="tx1"/>
                </a:solidFill>
                <a:effectLst/>
                <a:latin typeface="+mn-lt"/>
                <a:ea typeface="+mn-ea"/>
                <a:cs typeface="+mn-cs"/>
              </a:rPr>
              <a:t>Consequently the University has traditionally focused its investment on technology that support four principles: </a:t>
            </a:r>
          </a:p>
          <a:p>
            <a:r>
              <a:rPr lang="en-AU" sz="2100" kern="1200" dirty="0">
                <a:solidFill>
                  <a:schemeClr val="tx1"/>
                </a:solidFill>
                <a:effectLst/>
                <a:latin typeface="+mn-lt"/>
                <a:ea typeface="+mn-ea"/>
                <a:cs typeface="+mn-cs"/>
              </a:rPr>
              <a:t>1. Drive investment in technologies that service income focused activities; </a:t>
            </a:r>
          </a:p>
          <a:p>
            <a:r>
              <a:rPr lang="en-AU" sz="2100" kern="1200" dirty="0">
                <a:solidFill>
                  <a:schemeClr val="tx1"/>
                </a:solidFill>
                <a:effectLst/>
                <a:latin typeface="+mn-lt"/>
                <a:ea typeface="+mn-ea"/>
                <a:cs typeface="+mn-cs"/>
              </a:rPr>
              <a:t>2. Focus resources and initiatives that reduce Information technology operating cost; </a:t>
            </a:r>
          </a:p>
          <a:p>
            <a:r>
              <a:rPr lang="en-AU" sz="2100" kern="1200" dirty="0">
                <a:solidFill>
                  <a:schemeClr val="tx1"/>
                </a:solidFill>
                <a:effectLst/>
                <a:latin typeface="+mn-lt"/>
                <a:ea typeface="+mn-ea"/>
                <a:cs typeface="+mn-cs"/>
              </a:rPr>
              <a:t>3. Rationalise systems and technologies to meet the current operating demands; and </a:t>
            </a:r>
          </a:p>
          <a:p>
            <a:r>
              <a:rPr lang="en-AU" sz="2100" kern="1200" dirty="0">
                <a:solidFill>
                  <a:schemeClr val="tx1"/>
                </a:solidFill>
                <a:effectLst/>
                <a:latin typeface="+mn-lt"/>
                <a:ea typeface="+mn-ea"/>
                <a:cs typeface="+mn-cs"/>
              </a:rPr>
              <a:t>4. Save wherever possible and only invest if absolutely necessary. </a:t>
            </a:r>
          </a:p>
          <a:p>
            <a:br>
              <a:rPr lang="en-AU" sz="2100" kern="1200" dirty="0">
                <a:solidFill>
                  <a:schemeClr val="tx1"/>
                </a:solidFill>
                <a:effectLst/>
                <a:latin typeface="+mn-lt"/>
                <a:ea typeface="+mn-ea"/>
                <a:cs typeface="+mn-cs"/>
              </a:rPr>
            </a:br>
            <a:endParaRPr lang="en-AU" sz="2100" kern="1200" dirty="0">
              <a:solidFill>
                <a:schemeClr val="tx1"/>
              </a:solidFill>
              <a:effectLst/>
              <a:latin typeface="+mn-lt"/>
              <a:ea typeface="+mn-ea"/>
              <a:cs typeface="+mn-cs"/>
            </a:endParaRPr>
          </a:p>
          <a:p>
            <a:r>
              <a:rPr lang="en-AU" sz="2100" kern="1200" dirty="0">
                <a:solidFill>
                  <a:schemeClr val="tx1"/>
                </a:solidFill>
                <a:effectLst/>
                <a:latin typeface="+mn-lt"/>
                <a:ea typeface="+mn-ea"/>
                <a:cs typeface="+mn-cs"/>
              </a:rPr>
              <a:t>This approach resulted in a focus within ICT (the predecessor to ITS) on operational excellence, prioritising technology choices and decisions that principally supported systems of record (e.g. student administration, finance). </a:t>
            </a:r>
          </a:p>
          <a:p>
            <a:endParaRPr lang="en-US" dirty="0"/>
          </a:p>
        </p:txBody>
      </p:sp>
      <p:sp>
        <p:nvSpPr>
          <p:cNvPr id="4" name="Slide Number Placeholder 3"/>
          <p:cNvSpPr>
            <a:spLocks noGrp="1"/>
          </p:cNvSpPr>
          <p:nvPr>
            <p:ph type="sldNum" sz="quarter" idx="5"/>
          </p:nvPr>
        </p:nvSpPr>
        <p:spPr/>
        <p:txBody>
          <a:bodyPr/>
          <a:lstStyle/>
          <a:p>
            <a:fld id="{8387A0A4-37F0-1340-86CA-F84E6CE4BF24}" type="slidenum">
              <a:rPr lang="en-US" smtClean="0"/>
              <a:pPr/>
              <a:t>7</a:t>
            </a:fld>
            <a:endParaRPr lang="en-US" dirty="0"/>
          </a:p>
        </p:txBody>
      </p:sp>
    </p:spTree>
    <p:extLst>
      <p:ext uri="{BB962C8B-B14F-4D97-AF65-F5344CB8AC3E}">
        <p14:creationId xmlns:p14="http://schemas.microsoft.com/office/powerpoint/2010/main" val="3060828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t>Replace wit the modified diagram</a:t>
            </a:r>
          </a:p>
          <a:p>
            <a:r>
              <a:rPr lang="en-AU" sz="2100" kern="1200" dirty="0">
                <a:solidFill>
                  <a:schemeClr val="tx1"/>
                </a:solidFill>
                <a:effectLst/>
                <a:latin typeface="+mn-lt"/>
                <a:ea typeface="+mn-ea"/>
                <a:cs typeface="+mn-cs"/>
              </a:rPr>
              <a:t>Key elements of the solution include: </a:t>
            </a:r>
          </a:p>
          <a:p>
            <a:r>
              <a:rPr lang="en-AU" sz="2100" kern="1200" dirty="0">
                <a:solidFill>
                  <a:schemeClr val="tx1"/>
                </a:solidFill>
                <a:effectLst/>
                <a:latin typeface="+mn-lt"/>
                <a:ea typeface="+mn-ea"/>
                <a:cs typeface="+mn-cs"/>
              </a:rPr>
              <a:t>A Hybrid cloud approach to applications and infrastructure; reducing the asset base, simplifying support, and increasing performance, scalability, and reliability </a:t>
            </a:r>
          </a:p>
          <a:p>
            <a:r>
              <a:rPr lang="en-AU" sz="2100" kern="1200" dirty="0">
                <a:solidFill>
                  <a:schemeClr val="tx1"/>
                </a:solidFill>
                <a:effectLst/>
                <a:latin typeface="+mn-lt"/>
                <a:ea typeface="+mn-ea"/>
                <a:cs typeface="+mn-cs"/>
              </a:rPr>
              <a:t>Rationalisation and standardisation of the application landscape, reducing complexity and licensing costs </a:t>
            </a:r>
          </a:p>
          <a:p>
            <a:r>
              <a:rPr lang="en-AU" sz="2100" kern="1200" dirty="0">
                <a:solidFill>
                  <a:schemeClr val="tx1"/>
                </a:solidFill>
                <a:effectLst/>
                <a:latin typeface="+mn-lt"/>
                <a:ea typeface="+mn-ea"/>
                <a:cs typeface="+mn-cs"/>
              </a:rPr>
              <a:t>Improved data management, reducing database licensing costs, establishing robust data management practices, increasing data storage for staff and students, and providing the basis for a business intelligence solution </a:t>
            </a:r>
          </a:p>
          <a:p>
            <a:r>
              <a:rPr lang="en-AU" sz="2100" kern="1200" dirty="0">
                <a:solidFill>
                  <a:schemeClr val="tx1"/>
                </a:solidFill>
                <a:effectLst/>
                <a:latin typeface="+mn-lt"/>
                <a:ea typeface="+mn-ea"/>
                <a:cs typeface="+mn-cs"/>
              </a:rPr>
              <a:t> Implementation of an analytics platform with dashboard-style reporting for management </a:t>
            </a:r>
          </a:p>
          <a:p>
            <a:r>
              <a:rPr lang="en-AU" sz="2100" kern="1200" dirty="0">
                <a:solidFill>
                  <a:schemeClr val="tx1"/>
                </a:solidFill>
                <a:effectLst/>
                <a:latin typeface="+mn-lt"/>
                <a:ea typeface="+mn-ea"/>
                <a:cs typeface="+mn-cs"/>
              </a:rPr>
              <a:t>Enhancements to teaching spaces, end user technologies, the web site, wireless network, and student applications; delivering an end-to end digital experience for students </a:t>
            </a:r>
          </a:p>
          <a:p>
            <a:endParaRPr lang="en-US" dirty="0"/>
          </a:p>
        </p:txBody>
      </p:sp>
      <p:sp>
        <p:nvSpPr>
          <p:cNvPr id="4" name="Slide Number Placeholder 3"/>
          <p:cNvSpPr>
            <a:spLocks noGrp="1"/>
          </p:cNvSpPr>
          <p:nvPr>
            <p:ph type="sldNum" sz="quarter" idx="5"/>
          </p:nvPr>
        </p:nvSpPr>
        <p:spPr/>
        <p:txBody>
          <a:bodyPr/>
          <a:lstStyle/>
          <a:p>
            <a:fld id="{8387A0A4-37F0-1340-86CA-F84E6CE4BF24}" type="slidenum">
              <a:rPr lang="en-US" smtClean="0"/>
              <a:pPr/>
              <a:t>8</a:t>
            </a:fld>
            <a:endParaRPr lang="en-US" dirty="0"/>
          </a:p>
        </p:txBody>
      </p:sp>
    </p:spTree>
    <p:extLst>
      <p:ext uri="{BB962C8B-B14F-4D97-AF65-F5344CB8AC3E}">
        <p14:creationId xmlns:p14="http://schemas.microsoft.com/office/powerpoint/2010/main" val="1824409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Char char="-"/>
            </a:pPr>
            <a:r>
              <a:rPr lang="en-AU" dirty="0"/>
              <a:t>Capability Gap Analysis.</a:t>
            </a:r>
          </a:p>
          <a:p>
            <a:pPr>
              <a:buFontTx/>
              <a:buChar char="-"/>
            </a:pPr>
            <a:r>
              <a:rPr lang="en-IN" dirty="0"/>
              <a:t>Application strength &amp; weakness in terms of capability.</a:t>
            </a:r>
          </a:p>
          <a:p>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Gartner's Pace-Layered Application Strategy enables IT organizations to build some systems for rapid change and others for stability, depending on the business need. It delivers three main components </a:t>
            </a:r>
          </a:p>
          <a:p>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Systems of record — Established packaged applications or legacy </a:t>
            </a:r>
            <a:r>
              <a:rPr lang="en-AU" dirty="0" err="1"/>
              <a:t>homegrown</a:t>
            </a:r>
            <a:r>
              <a:rPr lang="en-AU" dirty="0"/>
              <a:t> systems that support core transaction processing and manage the organization's critical master data. The rate of change is low, because the processes are well-established and common to most organizations, and often are subject to regulatory requirements. Systems of record have the longest life cycle, at 10 or more years. ■ Systems of differentiation — Applications that enable unique company processes or </a:t>
            </a:r>
            <a:r>
              <a:rPr lang="en-AU" dirty="0" err="1"/>
              <a:t>industryspecic</a:t>
            </a:r>
            <a:r>
              <a:rPr lang="en-AU" dirty="0"/>
              <a:t> capabilities. They have a medium life cycle (one to three years), but need to be </a:t>
            </a:r>
            <a:r>
              <a:rPr lang="en-AU" dirty="0" err="1"/>
              <a:t>recongured</a:t>
            </a:r>
            <a:r>
              <a:rPr lang="en-AU" dirty="0"/>
              <a:t> frequently to accommodate changing business practices or customer requirements. ■ Systems of innovation — New applications that are built on an ad hoc basis to address new business requirements or opportunities. These are typically short life cycle projects (zero to 12 months) using departmental or outside resources and consumer-grade technologies</a:t>
            </a:r>
            <a:endParaRPr lang="en-IN" dirty="0"/>
          </a:p>
          <a:p>
            <a:endParaRPr lang="en-IN" dirty="0"/>
          </a:p>
        </p:txBody>
      </p:sp>
      <p:sp>
        <p:nvSpPr>
          <p:cNvPr id="4" name="Slide Number Placeholder 3"/>
          <p:cNvSpPr>
            <a:spLocks noGrp="1"/>
          </p:cNvSpPr>
          <p:nvPr>
            <p:ph type="sldNum" sz="quarter" idx="10"/>
          </p:nvPr>
        </p:nvSpPr>
        <p:spPr/>
        <p:txBody>
          <a:bodyPr/>
          <a:lstStyle/>
          <a:p>
            <a:fld id="{807E0C67-0D50-4788-8244-065AA5FD706A}" type="slidenum">
              <a:rPr lang="en-IN" smtClean="0"/>
              <a:t>10</a:t>
            </a:fld>
            <a:endParaRPr lang="en-IN"/>
          </a:p>
        </p:txBody>
      </p:sp>
    </p:spTree>
    <p:extLst>
      <p:ext uri="{BB962C8B-B14F-4D97-AF65-F5344CB8AC3E}">
        <p14:creationId xmlns:p14="http://schemas.microsoft.com/office/powerpoint/2010/main" val="1001839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807E0C67-0D50-4788-8244-065AA5FD706A}" type="slidenum">
              <a:rPr lang="en-IN" smtClean="0"/>
              <a:t>11</a:t>
            </a:fld>
            <a:endParaRPr lang="en-IN"/>
          </a:p>
        </p:txBody>
      </p:sp>
    </p:spTree>
    <p:extLst>
      <p:ext uri="{BB962C8B-B14F-4D97-AF65-F5344CB8AC3E}">
        <p14:creationId xmlns:p14="http://schemas.microsoft.com/office/powerpoint/2010/main" val="1454990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AU" dirty="0"/>
              <a:t>Application Assessment </a:t>
            </a:r>
            <a:r>
              <a:rPr lang="en-AU" dirty="0" err="1"/>
              <a:t>Survery</a:t>
            </a:r>
            <a:endParaRPr lang="en-AU" dirty="0"/>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AU" dirty="0"/>
              <a:t>To all</a:t>
            </a:r>
            <a:r>
              <a:rPr lang="en-AU" baseline="0" dirty="0"/>
              <a:t> staff for feedback on </a:t>
            </a:r>
            <a:r>
              <a:rPr lang="en-AU" b="1" dirty="0"/>
              <a:t>13 applications </a:t>
            </a:r>
            <a:r>
              <a:rPr lang="en-AU" dirty="0"/>
              <a:t>(Not all due to low</a:t>
            </a:r>
            <a:r>
              <a:rPr lang="en-AU" baseline="0" dirty="0"/>
              <a:t> usage or recent</a:t>
            </a:r>
            <a:r>
              <a:rPr lang="en-AU" dirty="0"/>
              <a:t> significant change, </a:t>
            </a:r>
            <a:r>
              <a:rPr lang="en-AU" dirty="0" err="1"/>
              <a:t>etc</a:t>
            </a:r>
            <a:r>
              <a:rPr lang="en-AU" dirty="0"/>
              <a:t> – CS 9.2)</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AU" b="1" dirty="0"/>
              <a:t>4177 questions</a:t>
            </a:r>
            <a:r>
              <a:rPr lang="en-AU" b="1" baseline="0" dirty="0"/>
              <a:t> answered</a:t>
            </a:r>
            <a:endParaRPr lang="en-AU" b="1" dirty="0"/>
          </a:p>
          <a:p>
            <a:pPr marL="628650" lvl="1" indent="-171450">
              <a:buFontTx/>
              <a:buChar char="-"/>
            </a:pPr>
            <a:r>
              <a:rPr lang="en-AU" dirty="0"/>
              <a:t>Structured questions around</a:t>
            </a:r>
          </a:p>
          <a:p>
            <a:pPr marL="1085850" lvl="2" indent="-171450">
              <a:buFontTx/>
              <a:buChar char="-"/>
            </a:pPr>
            <a:r>
              <a:rPr lang="en-AU" b="1" dirty="0"/>
              <a:t>fit</a:t>
            </a:r>
            <a:r>
              <a:rPr lang="en-AU" b="1" baseline="0" dirty="0"/>
              <a:t> for purpose criteria </a:t>
            </a:r>
          </a:p>
          <a:p>
            <a:pPr marL="1543050" lvl="3" indent="-171450">
              <a:buFontTx/>
              <a:buChar char="-"/>
            </a:pPr>
            <a:r>
              <a:rPr lang="en-AU" b="1" baseline="0" dirty="0"/>
              <a:t>Usability</a:t>
            </a:r>
          </a:p>
          <a:p>
            <a:pPr marL="1543050" lvl="3" indent="-171450">
              <a:buFontTx/>
              <a:buChar char="-"/>
            </a:pPr>
            <a:r>
              <a:rPr lang="en-AU" b="1" baseline="0" dirty="0"/>
              <a:t>Sustainability</a:t>
            </a:r>
          </a:p>
          <a:p>
            <a:pPr marL="1543050" lvl="3" indent="-171450">
              <a:buFontTx/>
              <a:buChar char="-"/>
            </a:pPr>
            <a:r>
              <a:rPr lang="en-AU" b="1" baseline="0" dirty="0"/>
              <a:t>Supportability</a:t>
            </a:r>
          </a:p>
          <a:p>
            <a:pPr marL="1543050" lvl="3" indent="-171450">
              <a:buFontTx/>
              <a:buChar char="-"/>
            </a:pPr>
            <a:r>
              <a:rPr lang="en-AU" baseline="0" dirty="0"/>
              <a:t>Comments</a:t>
            </a:r>
            <a:endParaRPr lang="en-AU" dirty="0"/>
          </a:p>
          <a:p>
            <a:pPr marL="628650" lvl="1" indent="-171450">
              <a:buFontTx/>
              <a:buChar char="-"/>
            </a:pPr>
            <a:r>
              <a:rPr lang="en-AU" b="1" dirty="0"/>
              <a:t>Based</a:t>
            </a:r>
            <a:r>
              <a:rPr lang="en-AU" b="1" baseline="0" dirty="0"/>
              <a:t> on Gartner framework</a:t>
            </a:r>
            <a:endParaRPr lang="en-AU" b="1" dirty="0"/>
          </a:p>
          <a:p>
            <a:pPr marL="171450" indent="-171450">
              <a:buFontTx/>
              <a:buChar char="-"/>
            </a:pPr>
            <a:r>
              <a:rPr lang="en-AU" dirty="0"/>
              <a:t>Respondents:</a:t>
            </a:r>
          </a:p>
          <a:p>
            <a:pPr marL="628650" lvl="1" indent="-171450">
              <a:buFontTx/>
              <a:buChar char="-"/>
            </a:pPr>
            <a:r>
              <a:rPr lang="en-AU" dirty="0"/>
              <a:t>Typically application users with </a:t>
            </a:r>
            <a:r>
              <a:rPr lang="en-AU" b="1" dirty="0"/>
              <a:t>more than 3 years experience </a:t>
            </a:r>
            <a:r>
              <a:rPr lang="en-AU" dirty="0"/>
              <a:t>with the application</a:t>
            </a:r>
          </a:p>
          <a:p>
            <a:pPr marL="628650" lvl="1" indent="-171450">
              <a:buFontTx/>
              <a:buChar char="-"/>
            </a:pPr>
            <a:r>
              <a:rPr lang="en-AU" dirty="0"/>
              <a:t>Mostly from Mt Helen – most staff and particularly admin are based here</a:t>
            </a:r>
          </a:p>
          <a:p>
            <a:pPr marL="171450" indent="-171450">
              <a:buFontTx/>
              <a:buChar char="-"/>
            </a:pPr>
            <a:r>
              <a:rPr lang="en-AU" b="1" dirty="0"/>
              <a:t>Ingest results</a:t>
            </a:r>
            <a:r>
              <a:rPr lang="en-AU" b="1" baseline="0" dirty="0"/>
              <a:t> in </a:t>
            </a:r>
            <a:r>
              <a:rPr lang="en-AU" b="1" dirty="0"/>
              <a:t>tableau to assist with analysis and interpretation of results</a:t>
            </a:r>
          </a:p>
          <a:p>
            <a:endParaRPr lang="en-AU"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12</a:t>
            </a:fld>
            <a:endParaRPr lang="en-US"/>
          </a:p>
        </p:txBody>
      </p:sp>
    </p:spTree>
    <p:extLst>
      <p:ext uri="{BB962C8B-B14F-4D97-AF65-F5344CB8AC3E}">
        <p14:creationId xmlns:p14="http://schemas.microsoft.com/office/powerpoint/2010/main" val="3812991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90438"/>
            <a:ext cx="7772400" cy="1719738"/>
          </a:xfrm>
        </p:spPr>
        <p:txBody>
          <a:bodyPr anchor="b"/>
          <a:lstStyle/>
          <a:p>
            <a:r>
              <a:rPr lang="en-AU" dirty="0"/>
              <a:t>Click to edit Master title style</a:t>
            </a:r>
            <a:endParaRPr lang="en-US" dirty="0"/>
          </a:p>
        </p:txBody>
      </p:sp>
      <p:sp>
        <p:nvSpPr>
          <p:cNvPr id="3" name="Subtitle 2"/>
          <p:cNvSpPr>
            <a:spLocks noGrp="1"/>
          </p:cNvSpPr>
          <p:nvPr>
            <p:ph type="subTitle" idx="1"/>
          </p:nvPr>
        </p:nvSpPr>
        <p:spPr>
          <a:xfrm>
            <a:off x="685800" y="3395377"/>
            <a:ext cx="7772400" cy="2243423"/>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a:t>Click to edit Master title style</a:t>
            </a:r>
            <a:endParaRPr lang="en-US" dirty="0"/>
          </a:p>
        </p:txBody>
      </p:sp>
      <p:sp>
        <p:nvSpPr>
          <p:cNvPr id="3" name="Content Placeholder 2"/>
          <p:cNvSpPr>
            <a:spLocks noGrp="1"/>
          </p:cNvSpPr>
          <p:nvPr>
            <p:ph idx="1"/>
          </p:nvPr>
        </p:nvSpPr>
        <p:spPr/>
        <p:txBody>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vl1pPr>
          </a:lstStyle>
          <a:p>
            <a:r>
              <a:rPr lang="en-AU" dirty="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1"/>
            </a:lvl1pPr>
          </a:lstStyle>
          <a:p>
            <a:r>
              <a:rPr lang="en-AU" dirty="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24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800600"/>
            <a:ext cx="8229600" cy="566738"/>
          </a:xfrm>
        </p:spPr>
        <p:txBody>
          <a:bodyPr anchor="b"/>
          <a:lstStyle>
            <a:lvl1pPr algn="l">
              <a:defRPr sz="2000" b="1"/>
            </a:lvl1pPr>
          </a:lstStyle>
          <a:p>
            <a:r>
              <a:rPr lang="en-AU" dirty="0"/>
              <a:t>Click to edit Master title style</a:t>
            </a:r>
            <a:endParaRPr lang="en-US" dirty="0"/>
          </a:p>
        </p:txBody>
      </p:sp>
      <p:sp>
        <p:nvSpPr>
          <p:cNvPr id="3" name="Picture Placeholder 2"/>
          <p:cNvSpPr>
            <a:spLocks noGrp="1"/>
          </p:cNvSpPr>
          <p:nvPr>
            <p:ph type="pic" idx="1"/>
          </p:nvPr>
        </p:nvSpPr>
        <p:spPr>
          <a:xfrm>
            <a:off x="457200" y="612775"/>
            <a:ext cx="8229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a:t>Click icon to add picture</a:t>
            </a:r>
            <a:endParaRPr lang="en-US"/>
          </a:p>
        </p:txBody>
      </p:sp>
      <p:sp>
        <p:nvSpPr>
          <p:cNvPr id="4" name="Text Placeholder 3"/>
          <p:cNvSpPr>
            <a:spLocks noGrp="1"/>
          </p:cNvSpPr>
          <p:nvPr>
            <p:ph type="body" sz="half" idx="2"/>
          </p:nvPr>
        </p:nvSpPr>
        <p:spPr>
          <a:xfrm>
            <a:off x="457200" y="5367338"/>
            <a:ext cx="8229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603F2F-508E-4815-B7B2-660E0F5BDF81}" type="datetimeFigureOut">
              <a:rPr lang="en-IN" smtClean="0"/>
              <a:t>26/11/18</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D6227BE2-6083-43AD-B1DC-4FCBE061D428}" type="slidenum">
              <a:rPr lang="en-IN" smtClean="0"/>
              <a:t>‹#›</a:t>
            </a:fld>
            <a:endParaRPr lang="en-IN"/>
          </a:p>
        </p:txBody>
      </p:sp>
    </p:spTree>
    <p:extLst>
      <p:ext uri="{BB962C8B-B14F-4D97-AF65-F5344CB8AC3E}">
        <p14:creationId xmlns:p14="http://schemas.microsoft.com/office/powerpoint/2010/main" val="2659652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0"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t">
            <a:normAutofit/>
          </a:bodyPr>
          <a:lstStyle/>
          <a:p>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endParaRPr lang="en-AU" dirty="0"/>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8" r:id="rId6"/>
    <p:sldLayoutId id="2147483689" r:id="rId7"/>
    <p:sldLayoutId id="2147483690" r:id="rId8"/>
  </p:sldLayoutIdLst>
  <p:hf hdr="0" dt="0"/>
  <p:txStyles>
    <p:titleStyle>
      <a:lvl1pPr algn="l" defTabSz="457200" rtl="0" eaLnBrk="1" latinLnBrk="0" hangingPunct="1">
        <a:spcBef>
          <a:spcPct val="0"/>
        </a:spcBef>
        <a:buNone/>
        <a:defRPr sz="3600" b="1" kern="1200">
          <a:solidFill>
            <a:schemeClr val="tx2"/>
          </a:solidFill>
          <a:latin typeface="+mj-lt"/>
          <a:ea typeface="+mj-ea"/>
          <a:cs typeface="+mj-cs"/>
        </a:defRPr>
      </a:lvl1pPr>
    </p:titleStyle>
    <p:bodyStyle>
      <a:lvl1pPr marL="0" indent="0" algn="l" defTabSz="457200" rtl="0" eaLnBrk="1" latinLnBrk="0" hangingPunct="1">
        <a:spcBef>
          <a:spcPts val="500"/>
        </a:spcBef>
        <a:buFont typeface="Arial"/>
        <a:buNone/>
        <a:defRPr sz="2400" kern="1200" baseline="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000" kern="1200" baseline="0">
          <a:solidFill>
            <a:srgbClr val="777877"/>
          </a:solidFill>
          <a:latin typeface="+mn-lt"/>
          <a:ea typeface="+mn-ea"/>
          <a:cs typeface="+mn-cs"/>
        </a:defRPr>
      </a:lvl3pPr>
      <a:lvl4pPr marL="1600200" indent="-228600" algn="l" defTabSz="457200" rtl="0" eaLnBrk="1" latinLnBrk="0" hangingPunct="1">
        <a:spcBef>
          <a:spcPct val="20000"/>
        </a:spcBef>
        <a:buClr>
          <a:schemeClr val="accent1"/>
        </a:buClr>
        <a:buFont typeface="Lucida Grande"/>
        <a:buChar char="&gt;"/>
        <a:defRPr sz="2000" kern="1200">
          <a:solidFill>
            <a:srgbClr val="777877"/>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777877"/>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en.wikipedia.org/wiki/Business_operation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hyperlink" Target="https://en.wikipedia.org/wiki/Organizational_structure" TargetMode="Externa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4.emf"/><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tiff"/></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Data" Target="../diagrams/data3.xml"/><Relationship Id="rId18" Type="http://schemas.openxmlformats.org/officeDocument/2006/relationships/image" Target="../media/image11.jpeg"/><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10.png"/><Relationship Id="rId17" Type="http://schemas.microsoft.com/office/2007/relationships/diagramDrawing" Target="../diagrams/drawing3.xml"/><Relationship Id="rId2" Type="http://schemas.openxmlformats.org/officeDocument/2006/relationships/diagramData" Target="../diagrams/data1.xml"/><Relationship Id="rId16" Type="http://schemas.openxmlformats.org/officeDocument/2006/relationships/diagramColors" Target="../diagrams/colors3.xml"/><Relationship Id="rId1" Type="http://schemas.openxmlformats.org/officeDocument/2006/relationships/slideLayout" Target="../slideLayouts/slideLayout8.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QuickStyle" Target="../diagrams/quickStyle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AU" dirty="0"/>
              <a:t>Federation University</a:t>
            </a:r>
          </a:p>
        </p:txBody>
      </p:sp>
      <p:sp>
        <p:nvSpPr>
          <p:cNvPr id="7" name="Subtitle 6"/>
          <p:cNvSpPr>
            <a:spLocks noGrp="1"/>
          </p:cNvSpPr>
          <p:nvPr>
            <p:ph type="subTitle" idx="1"/>
          </p:nvPr>
        </p:nvSpPr>
        <p:spPr/>
        <p:txBody>
          <a:bodyPr/>
          <a:lstStyle/>
          <a:p>
            <a:pPr algn="ctr"/>
            <a:r>
              <a:rPr lang="en-AU" dirty="0"/>
              <a:t>Thinking Beyond Band-Aid Solutions</a:t>
            </a:r>
          </a:p>
        </p:txBody>
      </p:sp>
      <p:pic>
        <p:nvPicPr>
          <p:cNvPr id="9" name="Picture 8"/>
          <p:cNvPicPr>
            <a:picLocks noChangeAspect="1"/>
          </p:cNvPicPr>
          <p:nvPr/>
        </p:nvPicPr>
        <p:blipFill>
          <a:blip r:embed="rId2"/>
          <a:stretch>
            <a:fillRect/>
          </a:stretch>
        </p:blipFill>
        <p:spPr>
          <a:xfrm>
            <a:off x="1976075" y="433015"/>
            <a:ext cx="5191850" cy="1057423"/>
          </a:xfrm>
          <a:prstGeom prst="rect">
            <a:avLst/>
          </a:prstGeom>
        </p:spPr>
      </p:pic>
      <p:pic>
        <p:nvPicPr>
          <p:cNvPr id="2" name="Picture 1" descr="Band-Aid | Flickr - Photo Shari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67150" y="4046220"/>
            <a:ext cx="1409700" cy="1234440"/>
          </a:xfrm>
          <a:prstGeom prst="rect">
            <a:avLst/>
          </a:prstGeom>
        </p:spPr>
      </p:pic>
    </p:spTree>
    <p:extLst>
      <p:ext uri="{BB962C8B-B14F-4D97-AF65-F5344CB8AC3E}">
        <p14:creationId xmlns:p14="http://schemas.microsoft.com/office/powerpoint/2010/main" val="3227286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Reference Models</a:t>
            </a:r>
          </a:p>
        </p:txBody>
      </p:sp>
      <p:sp>
        <p:nvSpPr>
          <p:cNvPr id="3" name="Content Placeholder 2"/>
          <p:cNvSpPr>
            <a:spLocks noGrp="1"/>
          </p:cNvSpPr>
          <p:nvPr>
            <p:ph idx="1"/>
          </p:nvPr>
        </p:nvSpPr>
        <p:spPr/>
        <p:txBody>
          <a:bodyPr>
            <a:normAutofit/>
          </a:bodyPr>
          <a:lstStyle/>
          <a:p>
            <a:r>
              <a:rPr lang="en-IN" dirty="0"/>
              <a:t>BRM </a:t>
            </a:r>
          </a:p>
          <a:p>
            <a:r>
              <a:rPr lang="en-IN" dirty="0"/>
              <a:t> </a:t>
            </a:r>
            <a:r>
              <a:rPr lang="en-AU" dirty="0"/>
              <a:t>A business reference model is a means to describe the </a:t>
            </a:r>
            <a:r>
              <a:rPr lang="en-AU" dirty="0">
                <a:hlinkClick r:id="rId3" tooltip="Business operations"/>
              </a:rPr>
              <a:t>business operations</a:t>
            </a:r>
            <a:r>
              <a:rPr lang="en-AU" dirty="0"/>
              <a:t> of an organization, independent of the </a:t>
            </a:r>
            <a:r>
              <a:rPr lang="en-AU" dirty="0">
                <a:hlinkClick r:id="rId4" tooltip="Organizational structure"/>
              </a:rPr>
              <a:t>organizational structure</a:t>
            </a:r>
            <a:r>
              <a:rPr lang="en-AU" dirty="0"/>
              <a:t> that perform them.</a:t>
            </a:r>
          </a:p>
          <a:p>
            <a:endParaRPr lang="en-AU" dirty="0"/>
          </a:p>
          <a:p>
            <a:r>
              <a:rPr lang="en-IN" dirty="0"/>
              <a:t>Gartner PACE Model</a:t>
            </a:r>
          </a:p>
          <a:p>
            <a:pPr marL="214313" indent="-214313">
              <a:buFontTx/>
              <a:buChar char="-"/>
            </a:pPr>
            <a:r>
              <a:rPr lang="en-AU" dirty="0"/>
              <a:t>Identify PACE of Change.</a:t>
            </a:r>
          </a:p>
          <a:p>
            <a:pPr marL="214313" indent="-214313">
              <a:buFontTx/>
              <a:buChar char="-"/>
            </a:pPr>
            <a:r>
              <a:rPr lang="en-AU" dirty="0"/>
              <a:t>Application status recommendation. </a:t>
            </a:r>
          </a:p>
          <a:p>
            <a:pPr marL="214313" indent="-214313">
              <a:buFontTx/>
              <a:buChar char="-"/>
            </a:pPr>
            <a:r>
              <a:rPr lang="en-AU" dirty="0"/>
              <a:t>Realization of Cost.</a:t>
            </a:r>
            <a:endParaRPr lang="en-IN" dirty="0"/>
          </a:p>
          <a:p>
            <a:endParaRPr lang="en-IN" dirty="0"/>
          </a:p>
          <a:p>
            <a:pPr>
              <a:buFontTx/>
              <a:buChar char="-"/>
            </a:pPr>
            <a:endParaRPr lang="en-IN" dirty="0"/>
          </a:p>
        </p:txBody>
      </p:sp>
      <p:pic>
        <p:nvPicPr>
          <p:cNvPr id="4" name="Content Placeholder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32189" y="4123626"/>
            <a:ext cx="2454611" cy="1012861"/>
          </a:xfrm>
          <a:prstGeom prst="rect">
            <a:avLst/>
          </a:prstGeom>
        </p:spPr>
      </p:pic>
    </p:spTree>
    <p:extLst>
      <p:ext uri="{BB962C8B-B14F-4D97-AF65-F5344CB8AC3E}">
        <p14:creationId xmlns:p14="http://schemas.microsoft.com/office/powerpoint/2010/main" val="4256851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267" y="846138"/>
            <a:ext cx="8898673" cy="1143000"/>
          </a:xfrm>
        </p:spPr>
        <p:txBody>
          <a:bodyPr>
            <a:normAutofit/>
          </a:bodyPr>
          <a:lstStyle/>
          <a:p>
            <a:r>
              <a:rPr lang="en-IN" dirty="0"/>
              <a:t>        Gartner Application Evaluation </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20050548"/>
              </p:ext>
            </p:extLst>
          </p:nvPr>
        </p:nvGraphicFramePr>
        <p:xfrm>
          <a:off x="628650" y="2226469"/>
          <a:ext cx="7886700" cy="3263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23027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Online Survey</a:t>
            </a:r>
            <a:endParaRPr lang="en-AU" dirty="0"/>
          </a:p>
        </p:txBody>
      </p:sp>
      <p:pic>
        <p:nvPicPr>
          <p:cNvPr id="3" name="Picture 2"/>
          <p:cNvPicPr>
            <a:picLocks noChangeAspect="1"/>
          </p:cNvPicPr>
          <p:nvPr/>
        </p:nvPicPr>
        <p:blipFill>
          <a:blip r:embed="rId3"/>
          <a:stretch>
            <a:fillRect/>
          </a:stretch>
        </p:blipFill>
        <p:spPr>
          <a:xfrm>
            <a:off x="680494" y="804496"/>
            <a:ext cx="7783011" cy="5249008"/>
          </a:xfrm>
          <a:prstGeom prst="rect">
            <a:avLst/>
          </a:prstGeom>
        </p:spPr>
      </p:pic>
    </p:spTree>
    <p:extLst>
      <p:ext uri="{BB962C8B-B14F-4D97-AF65-F5344CB8AC3E}">
        <p14:creationId xmlns:p14="http://schemas.microsoft.com/office/powerpoint/2010/main" val="23857095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Survey Results</a:t>
            </a:r>
          </a:p>
        </p:txBody>
      </p:sp>
      <p:sp>
        <p:nvSpPr>
          <p:cNvPr id="3" name="Content Placeholder 2"/>
          <p:cNvSpPr>
            <a:spLocks noGrp="1"/>
          </p:cNvSpPr>
          <p:nvPr>
            <p:ph idx="1"/>
          </p:nvPr>
        </p:nvSpPr>
        <p:spPr/>
        <p:txBody>
          <a:bodyPr/>
          <a:lstStyle/>
          <a:p>
            <a:endParaRPr lang="en-AU"/>
          </a:p>
        </p:txBody>
      </p:sp>
      <p:pic>
        <p:nvPicPr>
          <p:cNvPr id="5" name="Content Placeholder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3830" y="1380664"/>
            <a:ext cx="8477028" cy="2540618"/>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7200" y="3879453"/>
            <a:ext cx="8353657" cy="2389066"/>
          </a:xfrm>
          <a:prstGeom prst="rect">
            <a:avLst/>
          </a:prstGeom>
        </p:spPr>
      </p:pic>
    </p:spTree>
    <p:extLst>
      <p:ext uri="{BB962C8B-B14F-4D97-AF65-F5344CB8AC3E}">
        <p14:creationId xmlns:p14="http://schemas.microsoft.com/office/powerpoint/2010/main" val="2859239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Survey Results</a:t>
            </a:r>
          </a:p>
        </p:txBody>
      </p:sp>
      <p:sp>
        <p:nvSpPr>
          <p:cNvPr id="3" name="Content Placeholder 2"/>
          <p:cNvSpPr>
            <a:spLocks noGrp="1"/>
          </p:cNvSpPr>
          <p:nvPr>
            <p:ph idx="1"/>
          </p:nvPr>
        </p:nvSpPr>
        <p:spPr/>
        <p:txBody>
          <a:bodyPr/>
          <a:lstStyle/>
          <a:p>
            <a:endParaRPr lang="en-AU"/>
          </a:p>
        </p:txBody>
      </p:sp>
      <p:pic>
        <p:nvPicPr>
          <p:cNvPr id="4" name="Content Placeholder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0" y="1172986"/>
            <a:ext cx="8395538" cy="2603786"/>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7200" y="3833050"/>
            <a:ext cx="8686800" cy="2497249"/>
          </a:xfrm>
          <a:prstGeom prst="rect">
            <a:avLst/>
          </a:prstGeom>
        </p:spPr>
      </p:pic>
    </p:spTree>
    <p:extLst>
      <p:ext uri="{BB962C8B-B14F-4D97-AF65-F5344CB8AC3E}">
        <p14:creationId xmlns:p14="http://schemas.microsoft.com/office/powerpoint/2010/main" val="9759727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2415" y="595357"/>
            <a:ext cx="6858000" cy="642335"/>
          </a:xfrm>
        </p:spPr>
        <p:txBody>
          <a:bodyPr>
            <a:normAutofit/>
          </a:bodyPr>
          <a:lstStyle/>
          <a:p>
            <a:pPr algn="ctr"/>
            <a:r>
              <a:rPr lang="en-IN" dirty="0"/>
              <a:t>Survey workshop</a:t>
            </a:r>
          </a:p>
        </p:txBody>
      </p:sp>
      <p:sp>
        <p:nvSpPr>
          <p:cNvPr id="3" name="Subtitle 2"/>
          <p:cNvSpPr>
            <a:spLocks noGrp="1"/>
          </p:cNvSpPr>
          <p:nvPr>
            <p:ph type="subTitle" idx="1"/>
          </p:nvPr>
        </p:nvSpPr>
        <p:spPr>
          <a:xfrm>
            <a:off x="528762" y="2294448"/>
            <a:ext cx="7736619" cy="3476708"/>
          </a:xfrm>
        </p:spPr>
        <p:txBody>
          <a:bodyPr/>
          <a:lstStyle/>
          <a:p>
            <a:endParaRPr lang="en-IN" dirty="0"/>
          </a:p>
        </p:txBody>
      </p:sp>
      <p:pic>
        <p:nvPicPr>
          <p:cNvPr id="4" name="Content Placeholder 6"/>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0" y="1484578"/>
            <a:ext cx="8875426" cy="4091032"/>
          </a:xfrm>
          <a:prstGeom prst="rect">
            <a:avLst/>
          </a:prstGeom>
        </p:spPr>
      </p:pic>
    </p:spTree>
    <p:extLst>
      <p:ext uri="{BB962C8B-B14F-4D97-AF65-F5344CB8AC3E}">
        <p14:creationId xmlns:p14="http://schemas.microsoft.com/office/powerpoint/2010/main" val="23438566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468" y="186893"/>
            <a:ext cx="8229600" cy="963147"/>
          </a:xfrm>
        </p:spPr>
        <p:txBody>
          <a:bodyPr>
            <a:normAutofit/>
          </a:bodyPr>
          <a:lstStyle/>
          <a:p>
            <a:pPr algn="ctr"/>
            <a:r>
              <a:rPr lang="en-IN" dirty="0"/>
              <a:t>Use Case</a:t>
            </a:r>
          </a:p>
        </p:txBody>
      </p:sp>
      <p:pic>
        <p:nvPicPr>
          <p:cNvPr id="3" name="Picture 2"/>
          <p:cNvPicPr>
            <a:picLocks noChangeAspect="1"/>
          </p:cNvPicPr>
          <p:nvPr/>
        </p:nvPicPr>
        <p:blipFill>
          <a:blip r:embed="rId3"/>
          <a:stretch>
            <a:fillRect/>
          </a:stretch>
        </p:blipFill>
        <p:spPr>
          <a:xfrm>
            <a:off x="2824743" y="1588359"/>
            <a:ext cx="3829050" cy="1638300"/>
          </a:xfrm>
          <a:prstGeom prst="rect">
            <a:avLst/>
          </a:prstGeom>
        </p:spPr>
      </p:pic>
      <p:pic>
        <p:nvPicPr>
          <p:cNvPr id="6" name="Content Placeholder 5"/>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422031" y="4206956"/>
            <a:ext cx="8432037" cy="918477"/>
          </a:xfrm>
          <a:prstGeom prst="rect">
            <a:avLst/>
          </a:prstGeom>
        </p:spPr>
      </p:pic>
    </p:spTree>
    <p:extLst>
      <p:ext uri="{BB962C8B-B14F-4D97-AF65-F5344CB8AC3E}">
        <p14:creationId xmlns:p14="http://schemas.microsoft.com/office/powerpoint/2010/main" val="3931275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Use Case - Survey</a:t>
            </a:r>
          </a:p>
        </p:txBody>
      </p:sp>
      <p:pic>
        <p:nvPicPr>
          <p:cNvPr id="4" name="Content Placeholder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95402" y="1020984"/>
            <a:ext cx="7553195" cy="5421924"/>
          </a:xfrm>
          <a:prstGeom prst="rect">
            <a:avLst/>
          </a:prstGeom>
        </p:spPr>
      </p:pic>
    </p:spTree>
    <p:extLst>
      <p:ext uri="{BB962C8B-B14F-4D97-AF65-F5344CB8AC3E}">
        <p14:creationId xmlns:p14="http://schemas.microsoft.com/office/powerpoint/2010/main" val="2215611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Use Case – Workshop Findings</a:t>
            </a:r>
          </a:p>
        </p:txBody>
      </p:sp>
      <p:pic>
        <p:nvPicPr>
          <p:cNvPr id="4"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990"/>
          <a:stretch/>
        </p:blipFill>
        <p:spPr bwMode="auto">
          <a:xfrm>
            <a:off x="1839" y="3704040"/>
            <a:ext cx="9144000" cy="2975968"/>
          </a:xfrm>
          <a:prstGeom prst="rect">
            <a:avLst/>
          </a:prstGeom>
          <a:noFill/>
          <a:ln>
            <a:noFill/>
          </a:ln>
          <a:effectLst/>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 uri="{AF507438-7753-43e0-B8FC-AC1667EBCBE1}">
              <a14:hiddenEffects xmlns:lc="http://schemas.openxmlformats.org/drawingml/2006/lockedCanvas" xmln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4"/>
          <a:stretch>
            <a:fillRect/>
          </a:stretch>
        </p:blipFill>
        <p:spPr bwMode="auto">
          <a:xfrm rot="21231166">
            <a:off x="1443" y="4265905"/>
            <a:ext cx="1884243" cy="662263"/>
          </a:xfrm>
          <a:prstGeom prst="rect">
            <a:avLst/>
          </a:prstGeom>
          <a:noFill/>
          <a:ln>
            <a:noFill/>
          </a:ln>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Lst>
        </p:spPr>
      </p:pic>
      <p:pic>
        <p:nvPicPr>
          <p:cNvPr id="6" name="Picture 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246317" y="2953804"/>
            <a:ext cx="6990987" cy="2737343"/>
          </a:xfrm>
          <a:prstGeom prst="rect">
            <a:avLst/>
          </a:prstGeom>
          <a:noFill/>
          <a:ln>
            <a:noFill/>
          </a:ln>
          <a:effectLst/>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 uri="{AF507438-7753-43e0-B8FC-AC1667EBCBE1}">
              <a14:hiddenEffects xmlns:lc="http://schemas.openxmlformats.org/drawingml/2006/lockedCanvas" xmln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rot="1857320">
            <a:off x="4806778" y="4674219"/>
            <a:ext cx="627392" cy="141163"/>
            <a:chOff x="5181600" y="1524000"/>
            <a:chExt cx="701468" cy="210440"/>
          </a:xfrm>
        </p:grpSpPr>
        <p:sp>
          <p:nvSpPr>
            <p:cNvPr id="252" name="Rounded Rectangle 251"/>
            <p:cNvSpPr/>
            <p:nvPr/>
          </p:nvSpPr>
          <p:spPr>
            <a:xfrm>
              <a:off x="5181600" y="1524000"/>
              <a:ext cx="701468" cy="210440"/>
            </a:xfrm>
            <a:prstGeom prst="roundRect">
              <a:avLst>
                <a:gd name="adj" fmla="val 35809"/>
              </a:avLst>
            </a:prstGeom>
            <a:solidFill>
              <a:schemeClr val="bg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53" name="Rectangle 252"/>
            <p:cNvSpPr/>
            <p:nvPr/>
          </p:nvSpPr>
          <p:spPr>
            <a:xfrm>
              <a:off x="5402562" y="1524000"/>
              <a:ext cx="259543" cy="210440"/>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nvGrpSpPr>
            <p:cNvPr id="254" name="Group 253"/>
            <p:cNvGrpSpPr/>
            <p:nvPr/>
          </p:nvGrpSpPr>
          <p:grpSpPr>
            <a:xfrm>
              <a:off x="5461029" y="1566335"/>
              <a:ext cx="142689" cy="125823"/>
              <a:chOff x="5775825" y="1615888"/>
              <a:chExt cx="309999" cy="273353"/>
            </a:xfrm>
          </p:grpSpPr>
          <p:sp>
            <p:nvSpPr>
              <p:cNvPr id="258" name="Oval 257"/>
              <p:cNvSpPr/>
              <p:nvPr/>
            </p:nvSpPr>
            <p:spPr>
              <a:xfrm>
                <a:off x="5900779" y="1615888"/>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59" name="Oval 258"/>
              <p:cNvSpPr/>
              <p:nvPr/>
            </p:nvSpPr>
            <p:spPr>
              <a:xfrm>
                <a:off x="5775825"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60" name="Oval 259"/>
              <p:cNvSpPr/>
              <p:nvPr/>
            </p:nvSpPr>
            <p:spPr>
              <a:xfrm>
                <a:off x="6021816"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61" name="Oval 260"/>
              <p:cNvSpPr/>
              <p:nvPr/>
            </p:nvSpPr>
            <p:spPr>
              <a:xfrm>
                <a:off x="5900779" y="1720525"/>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62" name="Oval 261"/>
              <p:cNvSpPr/>
              <p:nvPr/>
            </p:nvSpPr>
            <p:spPr>
              <a:xfrm>
                <a:off x="5775825"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63" name="Oval 262"/>
              <p:cNvSpPr/>
              <p:nvPr/>
            </p:nvSpPr>
            <p:spPr>
              <a:xfrm>
                <a:off x="6021816"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64" name="Oval 263"/>
              <p:cNvSpPr/>
              <p:nvPr/>
            </p:nvSpPr>
            <p:spPr>
              <a:xfrm>
                <a:off x="5900779" y="1825162"/>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65" name="Oval 264"/>
              <p:cNvSpPr/>
              <p:nvPr/>
            </p:nvSpPr>
            <p:spPr>
              <a:xfrm>
                <a:off x="5775825"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66" name="Oval 265"/>
              <p:cNvSpPr/>
              <p:nvPr/>
            </p:nvSpPr>
            <p:spPr>
              <a:xfrm>
                <a:off x="6021816"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nvGrpSpPr>
            <p:cNvPr id="255" name="Group 254"/>
            <p:cNvGrpSpPr/>
            <p:nvPr/>
          </p:nvGrpSpPr>
          <p:grpSpPr>
            <a:xfrm>
              <a:off x="5392095" y="1524000"/>
              <a:ext cx="280593" cy="210440"/>
              <a:chOff x="5638800" y="1524000"/>
              <a:chExt cx="609600" cy="457200"/>
            </a:xfrm>
          </p:grpSpPr>
          <p:sp>
            <p:nvSpPr>
              <p:cNvPr id="256" name="Rectangle 255"/>
              <p:cNvSpPr/>
              <p:nvPr/>
            </p:nvSpPr>
            <p:spPr>
              <a:xfrm>
                <a:off x="6202681"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57" name="Rectangle 256"/>
              <p:cNvSpPr/>
              <p:nvPr/>
            </p:nvSpPr>
            <p:spPr>
              <a:xfrm>
                <a:off x="5638800"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grpSp>
        <p:nvGrpSpPr>
          <p:cNvPr id="8" name="Group 7"/>
          <p:cNvGrpSpPr/>
          <p:nvPr/>
        </p:nvGrpSpPr>
        <p:grpSpPr>
          <a:xfrm rot="2801392">
            <a:off x="8145337" y="4446179"/>
            <a:ext cx="401873" cy="160749"/>
            <a:chOff x="5181600" y="1524000"/>
            <a:chExt cx="701468" cy="210440"/>
          </a:xfrm>
        </p:grpSpPr>
        <p:sp>
          <p:nvSpPr>
            <p:cNvPr id="237" name="Rounded Rectangle 236"/>
            <p:cNvSpPr/>
            <p:nvPr/>
          </p:nvSpPr>
          <p:spPr>
            <a:xfrm>
              <a:off x="5181600" y="1524000"/>
              <a:ext cx="701468" cy="210440"/>
            </a:xfrm>
            <a:prstGeom prst="roundRect">
              <a:avLst>
                <a:gd name="adj" fmla="val 35809"/>
              </a:avLst>
            </a:prstGeom>
            <a:solidFill>
              <a:schemeClr val="bg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38" name="Rectangle 237"/>
            <p:cNvSpPr/>
            <p:nvPr/>
          </p:nvSpPr>
          <p:spPr>
            <a:xfrm>
              <a:off x="5402562" y="1524000"/>
              <a:ext cx="259543" cy="210440"/>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nvGrpSpPr>
            <p:cNvPr id="239" name="Group 238"/>
            <p:cNvGrpSpPr/>
            <p:nvPr/>
          </p:nvGrpSpPr>
          <p:grpSpPr>
            <a:xfrm>
              <a:off x="5461029" y="1566335"/>
              <a:ext cx="142689" cy="125823"/>
              <a:chOff x="5775825" y="1615888"/>
              <a:chExt cx="309999" cy="273353"/>
            </a:xfrm>
          </p:grpSpPr>
          <p:sp>
            <p:nvSpPr>
              <p:cNvPr id="243" name="Oval 242"/>
              <p:cNvSpPr/>
              <p:nvPr/>
            </p:nvSpPr>
            <p:spPr>
              <a:xfrm>
                <a:off x="5900779" y="1615888"/>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44" name="Oval 243"/>
              <p:cNvSpPr/>
              <p:nvPr/>
            </p:nvSpPr>
            <p:spPr>
              <a:xfrm>
                <a:off x="5775825"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45" name="Oval 244"/>
              <p:cNvSpPr/>
              <p:nvPr/>
            </p:nvSpPr>
            <p:spPr>
              <a:xfrm>
                <a:off x="6021816"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46" name="Oval 245"/>
              <p:cNvSpPr/>
              <p:nvPr/>
            </p:nvSpPr>
            <p:spPr>
              <a:xfrm>
                <a:off x="5900779" y="1720525"/>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47" name="Oval 246"/>
              <p:cNvSpPr/>
              <p:nvPr/>
            </p:nvSpPr>
            <p:spPr>
              <a:xfrm>
                <a:off x="5775825"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48" name="Oval 247"/>
              <p:cNvSpPr/>
              <p:nvPr/>
            </p:nvSpPr>
            <p:spPr>
              <a:xfrm>
                <a:off x="6021816"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49" name="Oval 248"/>
              <p:cNvSpPr/>
              <p:nvPr/>
            </p:nvSpPr>
            <p:spPr>
              <a:xfrm>
                <a:off x="5900779" y="1825162"/>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50" name="Oval 249"/>
              <p:cNvSpPr/>
              <p:nvPr/>
            </p:nvSpPr>
            <p:spPr>
              <a:xfrm>
                <a:off x="5775825"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51" name="Oval 250"/>
              <p:cNvSpPr/>
              <p:nvPr/>
            </p:nvSpPr>
            <p:spPr>
              <a:xfrm>
                <a:off x="6021816"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nvGrpSpPr>
            <p:cNvPr id="240" name="Group 239"/>
            <p:cNvGrpSpPr/>
            <p:nvPr/>
          </p:nvGrpSpPr>
          <p:grpSpPr>
            <a:xfrm>
              <a:off x="5392095" y="1524000"/>
              <a:ext cx="280593" cy="210440"/>
              <a:chOff x="5638800" y="1524000"/>
              <a:chExt cx="609600" cy="457200"/>
            </a:xfrm>
          </p:grpSpPr>
          <p:sp>
            <p:nvSpPr>
              <p:cNvPr id="241" name="Rectangle 240"/>
              <p:cNvSpPr/>
              <p:nvPr/>
            </p:nvSpPr>
            <p:spPr>
              <a:xfrm>
                <a:off x="6202681"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42" name="Rectangle 241"/>
              <p:cNvSpPr/>
              <p:nvPr/>
            </p:nvSpPr>
            <p:spPr>
              <a:xfrm>
                <a:off x="5638800"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grpSp>
        <p:nvGrpSpPr>
          <p:cNvPr id="9" name="Group 8"/>
          <p:cNvGrpSpPr/>
          <p:nvPr/>
        </p:nvGrpSpPr>
        <p:grpSpPr>
          <a:xfrm rot="21055227">
            <a:off x="5459688" y="3775557"/>
            <a:ext cx="627026" cy="194434"/>
            <a:chOff x="5181600" y="1524000"/>
            <a:chExt cx="701468" cy="210440"/>
          </a:xfrm>
        </p:grpSpPr>
        <p:sp>
          <p:nvSpPr>
            <p:cNvPr id="222" name="Rounded Rectangle 221"/>
            <p:cNvSpPr/>
            <p:nvPr/>
          </p:nvSpPr>
          <p:spPr>
            <a:xfrm>
              <a:off x="5181600" y="1524000"/>
              <a:ext cx="701468" cy="210440"/>
            </a:xfrm>
            <a:prstGeom prst="roundRect">
              <a:avLst>
                <a:gd name="adj" fmla="val 35809"/>
              </a:avLst>
            </a:prstGeom>
            <a:solidFill>
              <a:schemeClr val="bg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23" name="Rectangle 222"/>
            <p:cNvSpPr/>
            <p:nvPr/>
          </p:nvSpPr>
          <p:spPr>
            <a:xfrm>
              <a:off x="5402562" y="1524000"/>
              <a:ext cx="259543" cy="210440"/>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nvGrpSpPr>
            <p:cNvPr id="224" name="Group 223"/>
            <p:cNvGrpSpPr/>
            <p:nvPr/>
          </p:nvGrpSpPr>
          <p:grpSpPr>
            <a:xfrm>
              <a:off x="5461029" y="1566335"/>
              <a:ext cx="142689" cy="125823"/>
              <a:chOff x="5775825" y="1615888"/>
              <a:chExt cx="309999" cy="273353"/>
            </a:xfrm>
          </p:grpSpPr>
          <p:sp>
            <p:nvSpPr>
              <p:cNvPr id="228" name="Oval 227"/>
              <p:cNvSpPr/>
              <p:nvPr/>
            </p:nvSpPr>
            <p:spPr>
              <a:xfrm>
                <a:off x="5900779" y="1615888"/>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29" name="Oval 228"/>
              <p:cNvSpPr/>
              <p:nvPr/>
            </p:nvSpPr>
            <p:spPr>
              <a:xfrm>
                <a:off x="5775825"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30" name="Oval 229"/>
              <p:cNvSpPr/>
              <p:nvPr/>
            </p:nvSpPr>
            <p:spPr>
              <a:xfrm>
                <a:off x="6021816"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31" name="Oval 230"/>
              <p:cNvSpPr/>
              <p:nvPr/>
            </p:nvSpPr>
            <p:spPr>
              <a:xfrm>
                <a:off x="5900779" y="1720525"/>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32" name="Oval 231"/>
              <p:cNvSpPr/>
              <p:nvPr/>
            </p:nvSpPr>
            <p:spPr>
              <a:xfrm>
                <a:off x="5775825"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33" name="Oval 232"/>
              <p:cNvSpPr/>
              <p:nvPr/>
            </p:nvSpPr>
            <p:spPr>
              <a:xfrm>
                <a:off x="6021816"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34" name="Oval 233"/>
              <p:cNvSpPr/>
              <p:nvPr/>
            </p:nvSpPr>
            <p:spPr>
              <a:xfrm>
                <a:off x="5900779" y="1825162"/>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35" name="Oval 234"/>
              <p:cNvSpPr/>
              <p:nvPr/>
            </p:nvSpPr>
            <p:spPr>
              <a:xfrm>
                <a:off x="5775825"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36" name="Oval 235"/>
              <p:cNvSpPr/>
              <p:nvPr/>
            </p:nvSpPr>
            <p:spPr>
              <a:xfrm>
                <a:off x="6021816"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nvGrpSpPr>
            <p:cNvPr id="225" name="Group 224"/>
            <p:cNvGrpSpPr/>
            <p:nvPr/>
          </p:nvGrpSpPr>
          <p:grpSpPr>
            <a:xfrm>
              <a:off x="5392095" y="1524000"/>
              <a:ext cx="280593" cy="210440"/>
              <a:chOff x="5638800" y="1524000"/>
              <a:chExt cx="609600" cy="457200"/>
            </a:xfrm>
          </p:grpSpPr>
          <p:sp>
            <p:nvSpPr>
              <p:cNvPr id="226" name="Rectangle 225"/>
              <p:cNvSpPr/>
              <p:nvPr/>
            </p:nvSpPr>
            <p:spPr>
              <a:xfrm>
                <a:off x="6202681"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27" name="Rectangle 226"/>
              <p:cNvSpPr/>
              <p:nvPr/>
            </p:nvSpPr>
            <p:spPr>
              <a:xfrm>
                <a:off x="5638800"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grpSp>
        <p:nvGrpSpPr>
          <p:cNvPr id="10" name="Group 9"/>
          <p:cNvGrpSpPr/>
          <p:nvPr/>
        </p:nvGrpSpPr>
        <p:grpSpPr>
          <a:xfrm rot="448530">
            <a:off x="1133847" y="5068806"/>
            <a:ext cx="1422086" cy="319969"/>
            <a:chOff x="5181600" y="1524000"/>
            <a:chExt cx="701468" cy="210440"/>
          </a:xfrm>
        </p:grpSpPr>
        <p:sp>
          <p:nvSpPr>
            <p:cNvPr id="207" name="Rounded Rectangle 206"/>
            <p:cNvSpPr/>
            <p:nvPr/>
          </p:nvSpPr>
          <p:spPr>
            <a:xfrm>
              <a:off x="5181600" y="1524000"/>
              <a:ext cx="701468" cy="210440"/>
            </a:xfrm>
            <a:prstGeom prst="roundRect">
              <a:avLst>
                <a:gd name="adj" fmla="val 35809"/>
              </a:avLst>
            </a:prstGeom>
            <a:solidFill>
              <a:schemeClr val="bg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08" name="Rectangle 207"/>
            <p:cNvSpPr/>
            <p:nvPr/>
          </p:nvSpPr>
          <p:spPr>
            <a:xfrm>
              <a:off x="5402562" y="1524000"/>
              <a:ext cx="259543" cy="210440"/>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nvGrpSpPr>
            <p:cNvPr id="209" name="Group 208"/>
            <p:cNvGrpSpPr/>
            <p:nvPr/>
          </p:nvGrpSpPr>
          <p:grpSpPr>
            <a:xfrm>
              <a:off x="5461029" y="1566335"/>
              <a:ext cx="142689" cy="125823"/>
              <a:chOff x="5775825" y="1615888"/>
              <a:chExt cx="309999" cy="273353"/>
            </a:xfrm>
          </p:grpSpPr>
          <p:sp>
            <p:nvSpPr>
              <p:cNvPr id="213" name="Oval 212"/>
              <p:cNvSpPr/>
              <p:nvPr/>
            </p:nvSpPr>
            <p:spPr>
              <a:xfrm>
                <a:off x="5900779" y="1615888"/>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14" name="Oval 213"/>
              <p:cNvSpPr/>
              <p:nvPr/>
            </p:nvSpPr>
            <p:spPr>
              <a:xfrm>
                <a:off x="5775825"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15" name="Oval 214"/>
              <p:cNvSpPr/>
              <p:nvPr/>
            </p:nvSpPr>
            <p:spPr>
              <a:xfrm>
                <a:off x="6021816"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16" name="Oval 215"/>
              <p:cNvSpPr/>
              <p:nvPr/>
            </p:nvSpPr>
            <p:spPr>
              <a:xfrm>
                <a:off x="5900779" y="1720525"/>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17" name="Oval 216"/>
              <p:cNvSpPr/>
              <p:nvPr/>
            </p:nvSpPr>
            <p:spPr>
              <a:xfrm>
                <a:off x="5775825"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18" name="Oval 217"/>
              <p:cNvSpPr/>
              <p:nvPr/>
            </p:nvSpPr>
            <p:spPr>
              <a:xfrm>
                <a:off x="6021816"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19" name="Oval 218"/>
              <p:cNvSpPr/>
              <p:nvPr/>
            </p:nvSpPr>
            <p:spPr>
              <a:xfrm>
                <a:off x="5900779" y="1825162"/>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20" name="Oval 219"/>
              <p:cNvSpPr/>
              <p:nvPr/>
            </p:nvSpPr>
            <p:spPr>
              <a:xfrm>
                <a:off x="5775825"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21" name="Oval 220"/>
              <p:cNvSpPr/>
              <p:nvPr/>
            </p:nvSpPr>
            <p:spPr>
              <a:xfrm>
                <a:off x="6021816"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nvGrpSpPr>
            <p:cNvPr id="210" name="Group 209"/>
            <p:cNvGrpSpPr/>
            <p:nvPr/>
          </p:nvGrpSpPr>
          <p:grpSpPr>
            <a:xfrm>
              <a:off x="5392095" y="1524000"/>
              <a:ext cx="280593" cy="210440"/>
              <a:chOff x="5638800" y="1524000"/>
              <a:chExt cx="609600" cy="457200"/>
            </a:xfrm>
          </p:grpSpPr>
          <p:sp>
            <p:nvSpPr>
              <p:cNvPr id="211" name="Rectangle 210"/>
              <p:cNvSpPr/>
              <p:nvPr/>
            </p:nvSpPr>
            <p:spPr>
              <a:xfrm>
                <a:off x="6202681"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12" name="Rectangle 211"/>
              <p:cNvSpPr/>
              <p:nvPr/>
            </p:nvSpPr>
            <p:spPr>
              <a:xfrm>
                <a:off x="5638800"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grpSp>
        <p:nvGrpSpPr>
          <p:cNvPr id="11" name="Group 10"/>
          <p:cNvGrpSpPr/>
          <p:nvPr/>
        </p:nvGrpSpPr>
        <p:grpSpPr>
          <a:xfrm rot="2878932">
            <a:off x="6908003" y="4768247"/>
            <a:ext cx="470544" cy="188217"/>
            <a:chOff x="5181600" y="1524000"/>
            <a:chExt cx="701468" cy="210440"/>
          </a:xfrm>
        </p:grpSpPr>
        <p:sp>
          <p:nvSpPr>
            <p:cNvPr id="192" name="Rounded Rectangle 191"/>
            <p:cNvSpPr/>
            <p:nvPr/>
          </p:nvSpPr>
          <p:spPr>
            <a:xfrm>
              <a:off x="5181600" y="1524000"/>
              <a:ext cx="701468" cy="210440"/>
            </a:xfrm>
            <a:prstGeom prst="roundRect">
              <a:avLst>
                <a:gd name="adj" fmla="val 35809"/>
              </a:avLst>
            </a:prstGeom>
            <a:solidFill>
              <a:schemeClr val="bg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93" name="Rectangle 192"/>
            <p:cNvSpPr/>
            <p:nvPr/>
          </p:nvSpPr>
          <p:spPr>
            <a:xfrm>
              <a:off x="5402562" y="1524000"/>
              <a:ext cx="259543" cy="210440"/>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nvGrpSpPr>
            <p:cNvPr id="194" name="Group 193"/>
            <p:cNvGrpSpPr/>
            <p:nvPr/>
          </p:nvGrpSpPr>
          <p:grpSpPr>
            <a:xfrm>
              <a:off x="5461029" y="1566335"/>
              <a:ext cx="142689" cy="125823"/>
              <a:chOff x="5775825" y="1615888"/>
              <a:chExt cx="309999" cy="273353"/>
            </a:xfrm>
          </p:grpSpPr>
          <p:sp>
            <p:nvSpPr>
              <p:cNvPr id="198" name="Oval 197"/>
              <p:cNvSpPr/>
              <p:nvPr/>
            </p:nvSpPr>
            <p:spPr>
              <a:xfrm>
                <a:off x="5900779" y="1615888"/>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99" name="Oval 198"/>
              <p:cNvSpPr/>
              <p:nvPr/>
            </p:nvSpPr>
            <p:spPr>
              <a:xfrm>
                <a:off x="5775825"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00" name="Oval 199"/>
              <p:cNvSpPr/>
              <p:nvPr/>
            </p:nvSpPr>
            <p:spPr>
              <a:xfrm>
                <a:off x="6021816"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01" name="Oval 200"/>
              <p:cNvSpPr/>
              <p:nvPr/>
            </p:nvSpPr>
            <p:spPr>
              <a:xfrm>
                <a:off x="5900779" y="1720525"/>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02" name="Oval 201"/>
              <p:cNvSpPr/>
              <p:nvPr/>
            </p:nvSpPr>
            <p:spPr>
              <a:xfrm>
                <a:off x="5775825"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03" name="Oval 202"/>
              <p:cNvSpPr/>
              <p:nvPr/>
            </p:nvSpPr>
            <p:spPr>
              <a:xfrm>
                <a:off x="6021816"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04" name="Oval 203"/>
              <p:cNvSpPr/>
              <p:nvPr/>
            </p:nvSpPr>
            <p:spPr>
              <a:xfrm>
                <a:off x="5900779" y="1825162"/>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05" name="Oval 204"/>
              <p:cNvSpPr/>
              <p:nvPr/>
            </p:nvSpPr>
            <p:spPr>
              <a:xfrm>
                <a:off x="5775825"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06" name="Oval 205"/>
              <p:cNvSpPr/>
              <p:nvPr/>
            </p:nvSpPr>
            <p:spPr>
              <a:xfrm>
                <a:off x="6021816"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nvGrpSpPr>
            <p:cNvPr id="195" name="Group 194"/>
            <p:cNvGrpSpPr/>
            <p:nvPr/>
          </p:nvGrpSpPr>
          <p:grpSpPr>
            <a:xfrm>
              <a:off x="5392095" y="1524000"/>
              <a:ext cx="280593" cy="210440"/>
              <a:chOff x="5638800" y="1524000"/>
              <a:chExt cx="609600" cy="457200"/>
            </a:xfrm>
          </p:grpSpPr>
          <p:sp>
            <p:nvSpPr>
              <p:cNvPr id="196" name="Rectangle 195"/>
              <p:cNvSpPr/>
              <p:nvPr/>
            </p:nvSpPr>
            <p:spPr>
              <a:xfrm>
                <a:off x="6202681"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97" name="Rectangle 196"/>
              <p:cNvSpPr/>
              <p:nvPr/>
            </p:nvSpPr>
            <p:spPr>
              <a:xfrm>
                <a:off x="5638800"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grpSp>
        <p:nvGrpSpPr>
          <p:cNvPr id="12" name="Group 11"/>
          <p:cNvGrpSpPr/>
          <p:nvPr/>
        </p:nvGrpSpPr>
        <p:grpSpPr>
          <a:xfrm rot="21167369">
            <a:off x="1288054" y="4073718"/>
            <a:ext cx="1143736" cy="232009"/>
            <a:chOff x="5181600" y="1524000"/>
            <a:chExt cx="701468" cy="210440"/>
          </a:xfrm>
        </p:grpSpPr>
        <p:sp>
          <p:nvSpPr>
            <p:cNvPr id="177" name="Rounded Rectangle 176"/>
            <p:cNvSpPr/>
            <p:nvPr/>
          </p:nvSpPr>
          <p:spPr>
            <a:xfrm>
              <a:off x="5181600" y="1524000"/>
              <a:ext cx="701468" cy="210440"/>
            </a:xfrm>
            <a:prstGeom prst="roundRect">
              <a:avLst>
                <a:gd name="adj" fmla="val 35809"/>
              </a:avLst>
            </a:prstGeom>
            <a:solidFill>
              <a:schemeClr val="bg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78" name="Rectangle 177"/>
            <p:cNvSpPr/>
            <p:nvPr/>
          </p:nvSpPr>
          <p:spPr>
            <a:xfrm>
              <a:off x="5402562" y="1524000"/>
              <a:ext cx="259543" cy="210440"/>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nvGrpSpPr>
            <p:cNvPr id="179" name="Group 178"/>
            <p:cNvGrpSpPr/>
            <p:nvPr/>
          </p:nvGrpSpPr>
          <p:grpSpPr>
            <a:xfrm>
              <a:off x="5461029" y="1566335"/>
              <a:ext cx="142689" cy="125823"/>
              <a:chOff x="5775825" y="1615888"/>
              <a:chExt cx="309999" cy="273353"/>
            </a:xfrm>
          </p:grpSpPr>
          <p:sp>
            <p:nvSpPr>
              <p:cNvPr id="183" name="Oval 182"/>
              <p:cNvSpPr/>
              <p:nvPr/>
            </p:nvSpPr>
            <p:spPr>
              <a:xfrm>
                <a:off x="5900779" y="1615888"/>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84" name="Oval 183"/>
              <p:cNvSpPr/>
              <p:nvPr/>
            </p:nvSpPr>
            <p:spPr>
              <a:xfrm>
                <a:off x="5775825"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85" name="Oval 184"/>
              <p:cNvSpPr/>
              <p:nvPr/>
            </p:nvSpPr>
            <p:spPr>
              <a:xfrm>
                <a:off x="6021816"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86" name="Oval 185"/>
              <p:cNvSpPr/>
              <p:nvPr/>
            </p:nvSpPr>
            <p:spPr>
              <a:xfrm>
                <a:off x="5900779" y="1720525"/>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87" name="Oval 186"/>
              <p:cNvSpPr/>
              <p:nvPr/>
            </p:nvSpPr>
            <p:spPr>
              <a:xfrm>
                <a:off x="5775825"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88" name="Oval 187"/>
              <p:cNvSpPr/>
              <p:nvPr/>
            </p:nvSpPr>
            <p:spPr>
              <a:xfrm>
                <a:off x="6021816"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89" name="Oval 188"/>
              <p:cNvSpPr/>
              <p:nvPr/>
            </p:nvSpPr>
            <p:spPr>
              <a:xfrm>
                <a:off x="5900779" y="1825162"/>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90" name="Oval 189"/>
              <p:cNvSpPr/>
              <p:nvPr/>
            </p:nvSpPr>
            <p:spPr>
              <a:xfrm>
                <a:off x="5775825"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91" name="Oval 190"/>
              <p:cNvSpPr/>
              <p:nvPr/>
            </p:nvSpPr>
            <p:spPr>
              <a:xfrm>
                <a:off x="6021816"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nvGrpSpPr>
            <p:cNvPr id="180" name="Group 179"/>
            <p:cNvGrpSpPr/>
            <p:nvPr/>
          </p:nvGrpSpPr>
          <p:grpSpPr>
            <a:xfrm>
              <a:off x="5392095" y="1524000"/>
              <a:ext cx="280593" cy="210440"/>
              <a:chOff x="5638800" y="1524000"/>
              <a:chExt cx="609600" cy="457200"/>
            </a:xfrm>
          </p:grpSpPr>
          <p:sp>
            <p:nvSpPr>
              <p:cNvPr id="181" name="Rectangle 180"/>
              <p:cNvSpPr/>
              <p:nvPr/>
            </p:nvSpPr>
            <p:spPr>
              <a:xfrm>
                <a:off x="6202681"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82" name="Rectangle 181"/>
              <p:cNvSpPr/>
              <p:nvPr/>
            </p:nvSpPr>
            <p:spPr>
              <a:xfrm>
                <a:off x="5638800"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grpSp>
        <p:nvGrpSpPr>
          <p:cNvPr id="13" name="Group 12"/>
          <p:cNvGrpSpPr/>
          <p:nvPr/>
        </p:nvGrpSpPr>
        <p:grpSpPr>
          <a:xfrm rot="20773988">
            <a:off x="3399663" y="4168197"/>
            <a:ext cx="627392" cy="141163"/>
            <a:chOff x="5181600" y="1524000"/>
            <a:chExt cx="701468" cy="210440"/>
          </a:xfrm>
        </p:grpSpPr>
        <p:sp>
          <p:nvSpPr>
            <p:cNvPr id="162" name="Rounded Rectangle 161"/>
            <p:cNvSpPr/>
            <p:nvPr/>
          </p:nvSpPr>
          <p:spPr>
            <a:xfrm>
              <a:off x="5181600" y="1524000"/>
              <a:ext cx="701468" cy="210440"/>
            </a:xfrm>
            <a:prstGeom prst="roundRect">
              <a:avLst>
                <a:gd name="adj" fmla="val 35809"/>
              </a:avLst>
            </a:prstGeom>
            <a:solidFill>
              <a:schemeClr val="bg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63" name="Rectangle 162"/>
            <p:cNvSpPr/>
            <p:nvPr/>
          </p:nvSpPr>
          <p:spPr>
            <a:xfrm>
              <a:off x="5402562" y="1524000"/>
              <a:ext cx="259543" cy="210440"/>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nvGrpSpPr>
            <p:cNvPr id="164" name="Group 163"/>
            <p:cNvGrpSpPr/>
            <p:nvPr/>
          </p:nvGrpSpPr>
          <p:grpSpPr>
            <a:xfrm>
              <a:off x="5461029" y="1566335"/>
              <a:ext cx="142689" cy="125823"/>
              <a:chOff x="5775825" y="1615888"/>
              <a:chExt cx="309999" cy="273353"/>
            </a:xfrm>
          </p:grpSpPr>
          <p:sp>
            <p:nvSpPr>
              <p:cNvPr id="168" name="Oval 167"/>
              <p:cNvSpPr/>
              <p:nvPr/>
            </p:nvSpPr>
            <p:spPr>
              <a:xfrm>
                <a:off x="5900779" y="1615888"/>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69" name="Oval 168"/>
              <p:cNvSpPr/>
              <p:nvPr/>
            </p:nvSpPr>
            <p:spPr>
              <a:xfrm>
                <a:off x="5775825"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70" name="Oval 169"/>
              <p:cNvSpPr/>
              <p:nvPr/>
            </p:nvSpPr>
            <p:spPr>
              <a:xfrm>
                <a:off x="6021816"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71" name="Oval 170"/>
              <p:cNvSpPr/>
              <p:nvPr/>
            </p:nvSpPr>
            <p:spPr>
              <a:xfrm>
                <a:off x="5900779" y="1720525"/>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72" name="Oval 171"/>
              <p:cNvSpPr/>
              <p:nvPr/>
            </p:nvSpPr>
            <p:spPr>
              <a:xfrm>
                <a:off x="5775825"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73" name="Oval 172"/>
              <p:cNvSpPr/>
              <p:nvPr/>
            </p:nvSpPr>
            <p:spPr>
              <a:xfrm>
                <a:off x="6021816"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74" name="Oval 173"/>
              <p:cNvSpPr/>
              <p:nvPr/>
            </p:nvSpPr>
            <p:spPr>
              <a:xfrm>
                <a:off x="5900779" y="1825162"/>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75" name="Oval 174"/>
              <p:cNvSpPr/>
              <p:nvPr/>
            </p:nvSpPr>
            <p:spPr>
              <a:xfrm>
                <a:off x="5775825"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76" name="Oval 175"/>
              <p:cNvSpPr/>
              <p:nvPr/>
            </p:nvSpPr>
            <p:spPr>
              <a:xfrm>
                <a:off x="6021816"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nvGrpSpPr>
            <p:cNvPr id="165" name="Group 164"/>
            <p:cNvGrpSpPr/>
            <p:nvPr/>
          </p:nvGrpSpPr>
          <p:grpSpPr>
            <a:xfrm>
              <a:off x="5392095" y="1524000"/>
              <a:ext cx="280593" cy="210440"/>
              <a:chOff x="5638800" y="1524000"/>
              <a:chExt cx="609600" cy="457200"/>
            </a:xfrm>
          </p:grpSpPr>
          <p:sp>
            <p:nvSpPr>
              <p:cNvPr id="166" name="Rectangle 165"/>
              <p:cNvSpPr/>
              <p:nvPr/>
            </p:nvSpPr>
            <p:spPr>
              <a:xfrm>
                <a:off x="6202681"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167" name="Rectangle 166"/>
              <p:cNvSpPr/>
              <p:nvPr/>
            </p:nvSpPr>
            <p:spPr>
              <a:xfrm>
                <a:off x="5638800"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grpSp>
        <p:nvGrpSpPr>
          <p:cNvPr id="14" name="Group 13"/>
          <p:cNvGrpSpPr>
            <a:grpSpLocks noChangeAspect="1"/>
          </p:cNvGrpSpPr>
          <p:nvPr/>
        </p:nvGrpSpPr>
        <p:grpSpPr>
          <a:xfrm>
            <a:off x="4253469" y="2285170"/>
            <a:ext cx="946092" cy="1014612"/>
            <a:chOff x="2278822" y="-840675"/>
            <a:chExt cx="731597" cy="784581"/>
          </a:xfrm>
        </p:grpSpPr>
        <p:grpSp>
          <p:nvGrpSpPr>
            <p:cNvPr id="155" name="Group 154"/>
            <p:cNvGrpSpPr/>
            <p:nvPr/>
          </p:nvGrpSpPr>
          <p:grpSpPr>
            <a:xfrm>
              <a:off x="2330740" y="-840675"/>
              <a:ext cx="614363" cy="612775"/>
              <a:chOff x="18361025" y="-1041400"/>
              <a:chExt cx="614363" cy="612775"/>
            </a:xfrm>
          </p:grpSpPr>
          <p:sp>
            <p:nvSpPr>
              <p:cNvPr id="157" name="Oval 156"/>
              <p:cNvSpPr>
                <a:spLocks noChangeArrowheads="1"/>
              </p:cNvSpPr>
              <p:nvPr/>
            </p:nvSpPr>
            <p:spPr bwMode="auto">
              <a:xfrm>
                <a:off x="18361025" y="-1041400"/>
                <a:ext cx="614363" cy="612775"/>
              </a:xfrm>
              <a:prstGeom prst="ellipse">
                <a:avLst/>
              </a:prstGeom>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58" name="Freeform 157"/>
              <p:cNvSpPr>
                <a:spLocks/>
              </p:cNvSpPr>
              <p:nvPr/>
            </p:nvSpPr>
            <p:spPr bwMode="auto">
              <a:xfrm>
                <a:off x="18481675" y="-906462"/>
                <a:ext cx="166688" cy="161925"/>
              </a:xfrm>
              <a:custGeom>
                <a:avLst/>
                <a:gdLst>
                  <a:gd name="T0" fmla="*/ 62 w 81"/>
                  <a:gd name="T1" fmla="*/ 0 h 79"/>
                  <a:gd name="T2" fmla="*/ 0 w 81"/>
                  <a:gd name="T3" fmla="*/ 79 h 79"/>
                  <a:gd name="T4" fmla="*/ 81 w 81"/>
                  <a:gd name="T5" fmla="*/ 79 h 79"/>
                  <a:gd name="T6" fmla="*/ 62 w 81"/>
                  <a:gd name="T7" fmla="*/ 0 h 79"/>
                </a:gdLst>
                <a:ahLst/>
                <a:cxnLst>
                  <a:cxn ang="0">
                    <a:pos x="T0" y="T1"/>
                  </a:cxn>
                  <a:cxn ang="0">
                    <a:pos x="T2" y="T3"/>
                  </a:cxn>
                  <a:cxn ang="0">
                    <a:pos x="T4" y="T5"/>
                  </a:cxn>
                  <a:cxn ang="0">
                    <a:pos x="T6" y="T7"/>
                  </a:cxn>
                </a:cxnLst>
                <a:rect l="0" t="0" r="r" b="b"/>
                <a:pathLst>
                  <a:path w="81" h="79">
                    <a:moveTo>
                      <a:pt x="62" y="0"/>
                    </a:moveTo>
                    <a:cubicBezTo>
                      <a:pt x="28" y="11"/>
                      <a:pt x="3" y="42"/>
                      <a:pt x="0" y="79"/>
                    </a:cubicBezTo>
                    <a:cubicBezTo>
                      <a:pt x="81" y="79"/>
                      <a:pt x="81" y="79"/>
                      <a:pt x="81" y="79"/>
                    </a:cubicBezTo>
                    <a:lnTo>
                      <a:pt x="62" y="0"/>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59" name="Freeform 158"/>
              <p:cNvSpPr>
                <a:spLocks/>
              </p:cNvSpPr>
              <p:nvPr/>
            </p:nvSpPr>
            <p:spPr bwMode="auto">
              <a:xfrm>
                <a:off x="18481675" y="-712787"/>
                <a:ext cx="298450" cy="169863"/>
              </a:xfrm>
              <a:custGeom>
                <a:avLst/>
                <a:gdLst>
                  <a:gd name="T0" fmla="*/ 0 w 145"/>
                  <a:gd name="T1" fmla="*/ 0 h 83"/>
                  <a:gd name="T2" fmla="*/ 90 w 145"/>
                  <a:gd name="T3" fmla="*/ 83 h 83"/>
                  <a:gd name="T4" fmla="*/ 145 w 145"/>
                  <a:gd name="T5" fmla="*/ 64 h 83"/>
                  <a:gd name="T6" fmla="*/ 87 w 145"/>
                  <a:gd name="T7" fmla="*/ 0 h 83"/>
                  <a:gd name="T8" fmla="*/ 0 w 145"/>
                  <a:gd name="T9" fmla="*/ 0 h 83"/>
                </a:gdLst>
                <a:ahLst/>
                <a:cxnLst>
                  <a:cxn ang="0">
                    <a:pos x="T0" y="T1"/>
                  </a:cxn>
                  <a:cxn ang="0">
                    <a:pos x="T2" y="T3"/>
                  </a:cxn>
                  <a:cxn ang="0">
                    <a:pos x="T4" y="T5"/>
                  </a:cxn>
                  <a:cxn ang="0">
                    <a:pos x="T6" y="T7"/>
                  </a:cxn>
                  <a:cxn ang="0">
                    <a:pos x="T8" y="T9"/>
                  </a:cxn>
                </a:cxnLst>
                <a:rect l="0" t="0" r="r" b="b"/>
                <a:pathLst>
                  <a:path w="145" h="83">
                    <a:moveTo>
                      <a:pt x="0" y="0"/>
                    </a:moveTo>
                    <a:cubicBezTo>
                      <a:pt x="4" y="46"/>
                      <a:pt x="43" y="83"/>
                      <a:pt x="90" y="83"/>
                    </a:cubicBezTo>
                    <a:cubicBezTo>
                      <a:pt x="111" y="83"/>
                      <a:pt x="130" y="76"/>
                      <a:pt x="145" y="64"/>
                    </a:cubicBezTo>
                    <a:cubicBezTo>
                      <a:pt x="87" y="0"/>
                      <a:pt x="87" y="0"/>
                      <a:pt x="87" y="0"/>
                    </a:cubicBezTo>
                    <a:lnTo>
                      <a:pt x="0" y="0"/>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60" name="Freeform 159"/>
              <p:cNvSpPr>
                <a:spLocks/>
              </p:cNvSpPr>
              <p:nvPr/>
            </p:nvSpPr>
            <p:spPr bwMode="auto">
              <a:xfrm>
                <a:off x="18640425" y="-914400"/>
                <a:ext cx="211138" cy="312738"/>
              </a:xfrm>
              <a:custGeom>
                <a:avLst/>
                <a:gdLst>
                  <a:gd name="T0" fmla="*/ 71 w 103"/>
                  <a:gd name="T1" fmla="*/ 90 h 152"/>
                  <a:gd name="T2" fmla="*/ 58 w 103"/>
                  <a:gd name="T3" fmla="*/ 88 h 152"/>
                  <a:gd name="T4" fmla="*/ 56 w 103"/>
                  <a:gd name="T5" fmla="*/ 79 h 152"/>
                  <a:gd name="T6" fmla="*/ 60 w 103"/>
                  <a:gd name="T7" fmla="*/ 58 h 152"/>
                  <a:gd name="T8" fmla="*/ 44 w 103"/>
                  <a:gd name="T9" fmla="*/ 42 h 152"/>
                  <a:gd name="T10" fmla="*/ 42 w 103"/>
                  <a:gd name="T11" fmla="*/ 32 h 152"/>
                  <a:gd name="T12" fmla="*/ 50 w 103"/>
                  <a:gd name="T13" fmla="*/ 25 h 152"/>
                  <a:gd name="T14" fmla="*/ 71 w 103"/>
                  <a:gd name="T15" fmla="*/ 22 h 152"/>
                  <a:gd name="T16" fmla="*/ 72 w 103"/>
                  <a:gd name="T17" fmla="*/ 21 h 152"/>
                  <a:gd name="T18" fmla="*/ 13 w 103"/>
                  <a:gd name="T19" fmla="*/ 0 h 152"/>
                  <a:gd name="T20" fmla="*/ 0 w 103"/>
                  <a:gd name="T21" fmla="*/ 1 h 152"/>
                  <a:gd name="T22" fmla="*/ 20 w 103"/>
                  <a:gd name="T23" fmla="*/ 86 h 152"/>
                  <a:gd name="T24" fmla="*/ 79 w 103"/>
                  <a:gd name="T25" fmla="*/ 152 h 152"/>
                  <a:gd name="T26" fmla="*/ 103 w 103"/>
                  <a:gd name="T27" fmla="*/ 90 h 152"/>
                  <a:gd name="T28" fmla="*/ 103 w 103"/>
                  <a:gd name="T29" fmla="*/ 87 h 152"/>
                  <a:gd name="T30" fmla="*/ 90 w 103"/>
                  <a:gd name="T31" fmla="*/ 80 h 152"/>
                  <a:gd name="T32" fmla="*/ 71 w 103"/>
                  <a:gd name="T33" fmla="*/ 9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 h="152">
                    <a:moveTo>
                      <a:pt x="71" y="90"/>
                    </a:moveTo>
                    <a:cubicBezTo>
                      <a:pt x="67" y="92"/>
                      <a:pt x="61" y="91"/>
                      <a:pt x="58" y="88"/>
                    </a:cubicBezTo>
                    <a:cubicBezTo>
                      <a:pt x="56" y="85"/>
                      <a:pt x="56" y="82"/>
                      <a:pt x="56" y="79"/>
                    </a:cubicBezTo>
                    <a:cubicBezTo>
                      <a:pt x="60" y="58"/>
                      <a:pt x="60" y="58"/>
                      <a:pt x="60" y="58"/>
                    </a:cubicBezTo>
                    <a:cubicBezTo>
                      <a:pt x="44" y="42"/>
                      <a:pt x="44" y="42"/>
                      <a:pt x="44" y="42"/>
                    </a:cubicBezTo>
                    <a:cubicBezTo>
                      <a:pt x="42" y="40"/>
                      <a:pt x="41" y="36"/>
                      <a:pt x="42" y="32"/>
                    </a:cubicBezTo>
                    <a:cubicBezTo>
                      <a:pt x="43" y="28"/>
                      <a:pt x="46" y="26"/>
                      <a:pt x="50" y="25"/>
                    </a:cubicBezTo>
                    <a:cubicBezTo>
                      <a:pt x="71" y="22"/>
                      <a:pt x="71" y="22"/>
                      <a:pt x="71" y="22"/>
                    </a:cubicBezTo>
                    <a:cubicBezTo>
                      <a:pt x="72" y="21"/>
                      <a:pt x="72" y="21"/>
                      <a:pt x="72" y="21"/>
                    </a:cubicBezTo>
                    <a:cubicBezTo>
                      <a:pt x="56" y="8"/>
                      <a:pt x="35" y="0"/>
                      <a:pt x="13" y="0"/>
                    </a:cubicBezTo>
                    <a:cubicBezTo>
                      <a:pt x="8" y="0"/>
                      <a:pt x="4" y="0"/>
                      <a:pt x="0" y="1"/>
                    </a:cubicBezTo>
                    <a:cubicBezTo>
                      <a:pt x="20" y="86"/>
                      <a:pt x="20" y="86"/>
                      <a:pt x="20" y="86"/>
                    </a:cubicBezTo>
                    <a:cubicBezTo>
                      <a:pt x="79" y="152"/>
                      <a:pt x="79" y="152"/>
                      <a:pt x="79" y="152"/>
                    </a:cubicBezTo>
                    <a:cubicBezTo>
                      <a:pt x="94" y="136"/>
                      <a:pt x="103" y="114"/>
                      <a:pt x="103" y="90"/>
                    </a:cubicBezTo>
                    <a:cubicBezTo>
                      <a:pt x="103" y="89"/>
                      <a:pt x="103" y="88"/>
                      <a:pt x="103" y="87"/>
                    </a:cubicBezTo>
                    <a:cubicBezTo>
                      <a:pt x="90" y="80"/>
                      <a:pt x="90" y="80"/>
                      <a:pt x="90" y="80"/>
                    </a:cubicBezTo>
                    <a:lnTo>
                      <a:pt x="71" y="90"/>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61" name="Freeform 160"/>
              <p:cNvSpPr>
                <a:spLocks/>
              </p:cNvSpPr>
              <p:nvPr/>
            </p:nvSpPr>
            <p:spPr bwMode="auto">
              <a:xfrm>
                <a:off x="18765838" y="-879475"/>
                <a:ext cx="119063" cy="114300"/>
              </a:xfrm>
              <a:custGeom>
                <a:avLst/>
                <a:gdLst>
                  <a:gd name="T0" fmla="*/ 75 w 75"/>
                  <a:gd name="T1" fmla="*/ 27 h 72"/>
                  <a:gd name="T2" fmla="*/ 49 w 75"/>
                  <a:gd name="T3" fmla="*/ 23 h 72"/>
                  <a:gd name="T4" fmla="*/ 37 w 75"/>
                  <a:gd name="T5" fmla="*/ 0 h 72"/>
                  <a:gd name="T6" fmla="*/ 28 w 75"/>
                  <a:gd name="T7" fmla="*/ 21 h 72"/>
                  <a:gd name="T8" fmla="*/ 25 w 75"/>
                  <a:gd name="T9" fmla="*/ 23 h 72"/>
                  <a:gd name="T10" fmla="*/ 0 w 75"/>
                  <a:gd name="T11" fmla="*/ 27 h 72"/>
                  <a:gd name="T12" fmla="*/ 19 w 75"/>
                  <a:gd name="T13" fmla="*/ 47 h 72"/>
                  <a:gd name="T14" fmla="*/ 14 w 75"/>
                  <a:gd name="T15" fmla="*/ 72 h 72"/>
                  <a:gd name="T16" fmla="*/ 37 w 75"/>
                  <a:gd name="T17" fmla="*/ 59 h 72"/>
                  <a:gd name="T18" fmla="*/ 51 w 75"/>
                  <a:gd name="T19" fmla="*/ 67 h 72"/>
                  <a:gd name="T20" fmla="*/ 60 w 75"/>
                  <a:gd name="T21" fmla="*/ 72 h 72"/>
                  <a:gd name="T22" fmla="*/ 55 w 75"/>
                  <a:gd name="T23" fmla="*/ 47 h 72"/>
                  <a:gd name="T24" fmla="*/ 75 w 75"/>
                  <a:gd name="T25"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72">
                    <a:moveTo>
                      <a:pt x="75" y="27"/>
                    </a:moveTo>
                    <a:lnTo>
                      <a:pt x="49" y="23"/>
                    </a:lnTo>
                    <a:lnTo>
                      <a:pt x="37" y="0"/>
                    </a:lnTo>
                    <a:lnTo>
                      <a:pt x="28" y="21"/>
                    </a:lnTo>
                    <a:lnTo>
                      <a:pt x="25" y="23"/>
                    </a:lnTo>
                    <a:lnTo>
                      <a:pt x="0" y="27"/>
                    </a:lnTo>
                    <a:lnTo>
                      <a:pt x="19" y="47"/>
                    </a:lnTo>
                    <a:lnTo>
                      <a:pt x="14" y="72"/>
                    </a:lnTo>
                    <a:lnTo>
                      <a:pt x="37" y="59"/>
                    </a:lnTo>
                    <a:lnTo>
                      <a:pt x="51" y="67"/>
                    </a:lnTo>
                    <a:lnTo>
                      <a:pt x="60" y="72"/>
                    </a:lnTo>
                    <a:lnTo>
                      <a:pt x="55" y="47"/>
                    </a:lnTo>
                    <a:lnTo>
                      <a:pt x="75" y="27"/>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grpSp>
        <p:sp>
          <p:nvSpPr>
            <p:cNvPr id="156" name="TextBox 172"/>
            <p:cNvSpPr txBox="1"/>
            <p:nvPr/>
          </p:nvSpPr>
          <p:spPr>
            <a:xfrm>
              <a:off x="2278822" y="-246492"/>
              <a:ext cx="731597" cy="190398"/>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dirty="0">
                  <a:solidFill>
                    <a:srgbClr val="666666"/>
                  </a:solidFill>
                  <a:latin typeface="Arial"/>
                  <a:cs typeface="Arial" panose="020B0604020202020204" pitchFamily="34" charset="0"/>
                </a:rPr>
                <a:t>REPORTING</a:t>
              </a:r>
              <a:endParaRPr kumimoji="0" lang="en-US" sz="100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grpSp>
      <p:grpSp>
        <p:nvGrpSpPr>
          <p:cNvPr id="16" name="Group 15"/>
          <p:cNvGrpSpPr>
            <a:grpSpLocks noChangeAspect="1"/>
          </p:cNvGrpSpPr>
          <p:nvPr/>
        </p:nvGrpSpPr>
        <p:grpSpPr>
          <a:xfrm>
            <a:off x="2413525" y="2775422"/>
            <a:ext cx="803425" cy="1025306"/>
            <a:chOff x="3690626" y="-1124837"/>
            <a:chExt cx="615133" cy="785011"/>
          </a:xfrm>
        </p:grpSpPr>
        <p:grpSp>
          <p:nvGrpSpPr>
            <p:cNvPr id="118" name="Group 117"/>
            <p:cNvGrpSpPr/>
            <p:nvPr/>
          </p:nvGrpSpPr>
          <p:grpSpPr>
            <a:xfrm>
              <a:off x="3691011" y="-1124837"/>
              <a:ext cx="614363" cy="612775"/>
              <a:chOff x="20702588" y="-1041400"/>
              <a:chExt cx="614363" cy="612775"/>
            </a:xfrm>
          </p:grpSpPr>
          <p:sp>
            <p:nvSpPr>
              <p:cNvPr id="120" name="Oval 119"/>
              <p:cNvSpPr>
                <a:spLocks noChangeArrowheads="1"/>
              </p:cNvSpPr>
              <p:nvPr/>
            </p:nvSpPr>
            <p:spPr bwMode="auto">
              <a:xfrm>
                <a:off x="20702588" y="-1041400"/>
                <a:ext cx="614363" cy="612775"/>
              </a:xfrm>
              <a:prstGeom prst="ellipse">
                <a:avLst/>
              </a:prstGeom>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21" name="Freeform 120"/>
              <p:cNvSpPr>
                <a:spLocks/>
              </p:cNvSpPr>
              <p:nvPr/>
            </p:nvSpPr>
            <p:spPr bwMode="auto">
              <a:xfrm>
                <a:off x="20964525" y="-668337"/>
                <a:ext cx="98425" cy="36513"/>
              </a:xfrm>
              <a:custGeom>
                <a:avLst/>
                <a:gdLst>
                  <a:gd name="T0" fmla="*/ 0 w 48"/>
                  <a:gd name="T1" fmla="*/ 0 h 18"/>
                  <a:gd name="T2" fmla="*/ 0 w 48"/>
                  <a:gd name="T3" fmla="*/ 10 h 18"/>
                  <a:gd name="T4" fmla="*/ 0 w 48"/>
                  <a:gd name="T5" fmla="*/ 10 h 18"/>
                  <a:gd name="T6" fmla="*/ 24 w 48"/>
                  <a:gd name="T7" fmla="*/ 18 h 18"/>
                  <a:gd name="T8" fmla="*/ 48 w 48"/>
                  <a:gd name="T9" fmla="*/ 11 h 18"/>
                  <a:gd name="T10" fmla="*/ 48 w 48"/>
                  <a:gd name="T11" fmla="*/ 10 h 18"/>
                  <a:gd name="T12" fmla="*/ 48 w 48"/>
                  <a:gd name="T13" fmla="*/ 10 h 18"/>
                  <a:gd name="T14" fmla="*/ 48 w 48"/>
                  <a:gd name="T15" fmla="*/ 0 h 18"/>
                  <a:gd name="T16" fmla="*/ 24 w 48"/>
                  <a:gd name="T17" fmla="*/ 6 h 18"/>
                  <a:gd name="T18" fmla="*/ 0 w 4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8">
                    <a:moveTo>
                      <a:pt x="0" y="0"/>
                    </a:moveTo>
                    <a:cubicBezTo>
                      <a:pt x="0" y="10"/>
                      <a:pt x="0" y="10"/>
                      <a:pt x="0" y="10"/>
                    </a:cubicBezTo>
                    <a:cubicBezTo>
                      <a:pt x="0" y="10"/>
                      <a:pt x="0" y="10"/>
                      <a:pt x="0" y="10"/>
                    </a:cubicBezTo>
                    <a:cubicBezTo>
                      <a:pt x="0" y="13"/>
                      <a:pt x="8" y="18"/>
                      <a:pt x="24" y="18"/>
                    </a:cubicBezTo>
                    <a:cubicBezTo>
                      <a:pt x="39" y="18"/>
                      <a:pt x="48" y="13"/>
                      <a:pt x="48" y="11"/>
                    </a:cubicBezTo>
                    <a:cubicBezTo>
                      <a:pt x="48" y="10"/>
                      <a:pt x="48" y="10"/>
                      <a:pt x="48" y="10"/>
                    </a:cubicBezTo>
                    <a:cubicBezTo>
                      <a:pt x="48" y="10"/>
                      <a:pt x="48" y="10"/>
                      <a:pt x="48" y="10"/>
                    </a:cubicBezTo>
                    <a:cubicBezTo>
                      <a:pt x="48" y="0"/>
                      <a:pt x="48" y="0"/>
                      <a:pt x="48" y="0"/>
                    </a:cubicBezTo>
                    <a:cubicBezTo>
                      <a:pt x="44" y="4"/>
                      <a:pt x="32" y="6"/>
                      <a:pt x="24" y="6"/>
                    </a:cubicBezTo>
                    <a:cubicBezTo>
                      <a:pt x="15" y="6"/>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22" name="Freeform 121"/>
              <p:cNvSpPr>
                <a:spLocks/>
              </p:cNvSpPr>
              <p:nvPr/>
            </p:nvSpPr>
            <p:spPr bwMode="auto">
              <a:xfrm>
                <a:off x="20964525" y="-912812"/>
                <a:ext cx="98425" cy="31750"/>
              </a:xfrm>
              <a:custGeom>
                <a:avLst/>
                <a:gdLst>
                  <a:gd name="T0" fmla="*/ 24 w 48"/>
                  <a:gd name="T1" fmla="*/ 15 h 15"/>
                  <a:gd name="T2" fmla="*/ 48 w 48"/>
                  <a:gd name="T3" fmla="*/ 8 h 15"/>
                  <a:gd name="T4" fmla="*/ 48 w 48"/>
                  <a:gd name="T5" fmla="*/ 8 h 15"/>
                  <a:gd name="T6" fmla="*/ 24 w 48"/>
                  <a:gd name="T7" fmla="*/ 0 h 15"/>
                  <a:gd name="T8" fmla="*/ 0 w 48"/>
                  <a:gd name="T9" fmla="*/ 8 h 15"/>
                  <a:gd name="T10" fmla="*/ 24 w 48"/>
                  <a:gd name="T11" fmla="*/ 15 h 15"/>
                </a:gdLst>
                <a:ahLst/>
                <a:cxnLst>
                  <a:cxn ang="0">
                    <a:pos x="T0" y="T1"/>
                  </a:cxn>
                  <a:cxn ang="0">
                    <a:pos x="T2" y="T3"/>
                  </a:cxn>
                  <a:cxn ang="0">
                    <a:pos x="T4" y="T5"/>
                  </a:cxn>
                  <a:cxn ang="0">
                    <a:pos x="T6" y="T7"/>
                  </a:cxn>
                  <a:cxn ang="0">
                    <a:pos x="T8" y="T9"/>
                  </a:cxn>
                  <a:cxn ang="0">
                    <a:pos x="T10" y="T11"/>
                  </a:cxn>
                </a:cxnLst>
                <a:rect l="0" t="0" r="r" b="b"/>
                <a:pathLst>
                  <a:path w="48" h="15">
                    <a:moveTo>
                      <a:pt x="24" y="15"/>
                    </a:moveTo>
                    <a:cubicBezTo>
                      <a:pt x="39" y="15"/>
                      <a:pt x="48" y="10"/>
                      <a:pt x="48" y="8"/>
                    </a:cubicBezTo>
                    <a:cubicBezTo>
                      <a:pt x="48" y="8"/>
                      <a:pt x="48" y="8"/>
                      <a:pt x="48" y="8"/>
                    </a:cubicBezTo>
                    <a:cubicBezTo>
                      <a:pt x="47" y="3"/>
                      <a:pt x="37" y="0"/>
                      <a:pt x="24" y="0"/>
                    </a:cubicBezTo>
                    <a:cubicBezTo>
                      <a:pt x="11" y="0"/>
                      <a:pt x="0" y="3"/>
                      <a:pt x="0" y="8"/>
                    </a:cubicBezTo>
                    <a:cubicBezTo>
                      <a:pt x="0" y="10"/>
                      <a:pt x="8" y="15"/>
                      <a:pt x="24" y="15"/>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23" name="Freeform 122"/>
              <p:cNvSpPr>
                <a:spLocks/>
              </p:cNvSpPr>
              <p:nvPr/>
            </p:nvSpPr>
            <p:spPr bwMode="auto">
              <a:xfrm>
                <a:off x="20964525" y="-825500"/>
                <a:ext cx="98425" cy="36513"/>
              </a:xfrm>
              <a:custGeom>
                <a:avLst/>
                <a:gdLst>
                  <a:gd name="T0" fmla="*/ 0 w 48"/>
                  <a:gd name="T1" fmla="*/ 0 h 18"/>
                  <a:gd name="T2" fmla="*/ 0 w 48"/>
                  <a:gd name="T3" fmla="*/ 11 h 18"/>
                  <a:gd name="T4" fmla="*/ 0 w 48"/>
                  <a:gd name="T5" fmla="*/ 11 h 18"/>
                  <a:gd name="T6" fmla="*/ 24 w 48"/>
                  <a:gd name="T7" fmla="*/ 18 h 18"/>
                  <a:gd name="T8" fmla="*/ 48 w 48"/>
                  <a:gd name="T9" fmla="*/ 11 h 18"/>
                  <a:gd name="T10" fmla="*/ 48 w 48"/>
                  <a:gd name="T11" fmla="*/ 11 h 18"/>
                  <a:gd name="T12" fmla="*/ 48 w 48"/>
                  <a:gd name="T13" fmla="*/ 11 h 18"/>
                  <a:gd name="T14" fmla="*/ 48 w 48"/>
                  <a:gd name="T15" fmla="*/ 0 h 18"/>
                  <a:gd name="T16" fmla="*/ 24 w 48"/>
                  <a:gd name="T17" fmla="*/ 7 h 18"/>
                  <a:gd name="T18" fmla="*/ 0 w 4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8">
                    <a:moveTo>
                      <a:pt x="0" y="0"/>
                    </a:moveTo>
                    <a:cubicBezTo>
                      <a:pt x="0" y="11"/>
                      <a:pt x="0" y="11"/>
                      <a:pt x="0" y="11"/>
                    </a:cubicBezTo>
                    <a:cubicBezTo>
                      <a:pt x="0" y="11"/>
                      <a:pt x="0" y="11"/>
                      <a:pt x="0" y="11"/>
                    </a:cubicBezTo>
                    <a:cubicBezTo>
                      <a:pt x="0" y="14"/>
                      <a:pt x="8" y="18"/>
                      <a:pt x="24" y="18"/>
                    </a:cubicBezTo>
                    <a:cubicBezTo>
                      <a:pt x="39" y="18"/>
                      <a:pt x="48" y="14"/>
                      <a:pt x="48" y="11"/>
                    </a:cubicBezTo>
                    <a:cubicBezTo>
                      <a:pt x="48" y="11"/>
                      <a:pt x="48" y="11"/>
                      <a:pt x="48" y="11"/>
                    </a:cubicBezTo>
                    <a:cubicBezTo>
                      <a:pt x="48" y="11"/>
                      <a:pt x="48" y="11"/>
                      <a:pt x="48" y="11"/>
                    </a:cubicBezTo>
                    <a:cubicBezTo>
                      <a:pt x="48" y="0"/>
                      <a:pt x="48" y="0"/>
                      <a:pt x="48" y="0"/>
                    </a:cubicBezTo>
                    <a:cubicBezTo>
                      <a:pt x="44" y="5"/>
                      <a:pt x="32" y="7"/>
                      <a:pt x="24" y="7"/>
                    </a:cubicBezTo>
                    <a:cubicBezTo>
                      <a:pt x="15" y="7"/>
                      <a:pt x="3" y="5"/>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24" name="Freeform 123"/>
              <p:cNvSpPr>
                <a:spLocks/>
              </p:cNvSpPr>
              <p:nvPr/>
            </p:nvSpPr>
            <p:spPr bwMode="auto">
              <a:xfrm>
                <a:off x="20964525" y="-857250"/>
                <a:ext cx="98425" cy="36513"/>
              </a:xfrm>
              <a:custGeom>
                <a:avLst/>
                <a:gdLst>
                  <a:gd name="T0" fmla="*/ 0 w 48"/>
                  <a:gd name="T1" fmla="*/ 0 h 18"/>
                  <a:gd name="T2" fmla="*/ 0 w 48"/>
                  <a:gd name="T3" fmla="*/ 11 h 18"/>
                  <a:gd name="T4" fmla="*/ 0 w 48"/>
                  <a:gd name="T5" fmla="*/ 11 h 18"/>
                  <a:gd name="T6" fmla="*/ 24 w 48"/>
                  <a:gd name="T7" fmla="*/ 18 h 18"/>
                  <a:gd name="T8" fmla="*/ 48 w 48"/>
                  <a:gd name="T9" fmla="*/ 11 h 18"/>
                  <a:gd name="T10" fmla="*/ 48 w 48"/>
                  <a:gd name="T11" fmla="*/ 11 h 18"/>
                  <a:gd name="T12" fmla="*/ 48 w 48"/>
                  <a:gd name="T13" fmla="*/ 11 h 18"/>
                  <a:gd name="T14" fmla="*/ 48 w 48"/>
                  <a:gd name="T15" fmla="*/ 0 h 18"/>
                  <a:gd name="T16" fmla="*/ 24 w 48"/>
                  <a:gd name="T17" fmla="*/ 6 h 18"/>
                  <a:gd name="T18" fmla="*/ 0 w 4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8">
                    <a:moveTo>
                      <a:pt x="0" y="0"/>
                    </a:moveTo>
                    <a:cubicBezTo>
                      <a:pt x="0" y="11"/>
                      <a:pt x="0" y="11"/>
                      <a:pt x="0" y="11"/>
                    </a:cubicBezTo>
                    <a:cubicBezTo>
                      <a:pt x="0" y="11"/>
                      <a:pt x="0" y="11"/>
                      <a:pt x="0" y="11"/>
                    </a:cubicBezTo>
                    <a:cubicBezTo>
                      <a:pt x="0" y="13"/>
                      <a:pt x="8" y="18"/>
                      <a:pt x="24" y="18"/>
                    </a:cubicBezTo>
                    <a:cubicBezTo>
                      <a:pt x="39" y="18"/>
                      <a:pt x="48" y="13"/>
                      <a:pt x="48" y="11"/>
                    </a:cubicBezTo>
                    <a:cubicBezTo>
                      <a:pt x="48" y="11"/>
                      <a:pt x="48" y="11"/>
                      <a:pt x="48" y="11"/>
                    </a:cubicBezTo>
                    <a:cubicBezTo>
                      <a:pt x="48" y="11"/>
                      <a:pt x="48" y="11"/>
                      <a:pt x="48" y="11"/>
                    </a:cubicBezTo>
                    <a:cubicBezTo>
                      <a:pt x="48" y="0"/>
                      <a:pt x="48" y="0"/>
                      <a:pt x="48" y="0"/>
                    </a:cubicBezTo>
                    <a:cubicBezTo>
                      <a:pt x="44" y="5"/>
                      <a:pt x="32" y="6"/>
                      <a:pt x="24" y="6"/>
                    </a:cubicBezTo>
                    <a:cubicBezTo>
                      <a:pt x="15" y="6"/>
                      <a:pt x="3" y="5"/>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25" name="Freeform 124"/>
              <p:cNvSpPr>
                <a:spLocks/>
              </p:cNvSpPr>
              <p:nvPr/>
            </p:nvSpPr>
            <p:spPr bwMode="auto">
              <a:xfrm>
                <a:off x="20964525" y="-793750"/>
                <a:ext cx="98425" cy="34925"/>
              </a:xfrm>
              <a:custGeom>
                <a:avLst/>
                <a:gdLst>
                  <a:gd name="T0" fmla="*/ 0 w 48"/>
                  <a:gd name="T1" fmla="*/ 0 h 17"/>
                  <a:gd name="T2" fmla="*/ 0 w 48"/>
                  <a:gd name="T3" fmla="*/ 10 h 17"/>
                  <a:gd name="T4" fmla="*/ 0 w 48"/>
                  <a:gd name="T5" fmla="*/ 10 h 17"/>
                  <a:gd name="T6" fmla="*/ 24 w 48"/>
                  <a:gd name="T7" fmla="*/ 17 h 17"/>
                  <a:gd name="T8" fmla="*/ 48 w 48"/>
                  <a:gd name="T9" fmla="*/ 11 h 17"/>
                  <a:gd name="T10" fmla="*/ 48 w 48"/>
                  <a:gd name="T11" fmla="*/ 10 h 17"/>
                  <a:gd name="T12" fmla="*/ 48 w 48"/>
                  <a:gd name="T13" fmla="*/ 10 h 17"/>
                  <a:gd name="T14" fmla="*/ 48 w 48"/>
                  <a:gd name="T15" fmla="*/ 0 h 17"/>
                  <a:gd name="T16" fmla="*/ 24 w 48"/>
                  <a:gd name="T17" fmla="*/ 6 h 17"/>
                  <a:gd name="T18" fmla="*/ 0 w 48"/>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7">
                    <a:moveTo>
                      <a:pt x="0" y="0"/>
                    </a:moveTo>
                    <a:cubicBezTo>
                      <a:pt x="0" y="10"/>
                      <a:pt x="0" y="10"/>
                      <a:pt x="0" y="10"/>
                    </a:cubicBezTo>
                    <a:cubicBezTo>
                      <a:pt x="0" y="10"/>
                      <a:pt x="0" y="10"/>
                      <a:pt x="0" y="10"/>
                    </a:cubicBezTo>
                    <a:cubicBezTo>
                      <a:pt x="0" y="13"/>
                      <a:pt x="8" y="17"/>
                      <a:pt x="24" y="17"/>
                    </a:cubicBezTo>
                    <a:cubicBezTo>
                      <a:pt x="39" y="17"/>
                      <a:pt x="48" y="13"/>
                      <a:pt x="48" y="11"/>
                    </a:cubicBezTo>
                    <a:cubicBezTo>
                      <a:pt x="48" y="10"/>
                      <a:pt x="48" y="10"/>
                      <a:pt x="48" y="10"/>
                    </a:cubicBezTo>
                    <a:cubicBezTo>
                      <a:pt x="48" y="10"/>
                      <a:pt x="48" y="10"/>
                      <a:pt x="48" y="10"/>
                    </a:cubicBezTo>
                    <a:cubicBezTo>
                      <a:pt x="48" y="0"/>
                      <a:pt x="48" y="0"/>
                      <a:pt x="48" y="0"/>
                    </a:cubicBezTo>
                    <a:cubicBezTo>
                      <a:pt x="44" y="4"/>
                      <a:pt x="32" y="6"/>
                      <a:pt x="24" y="6"/>
                    </a:cubicBezTo>
                    <a:cubicBezTo>
                      <a:pt x="15" y="6"/>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26" name="Freeform 125"/>
              <p:cNvSpPr>
                <a:spLocks/>
              </p:cNvSpPr>
              <p:nvPr/>
            </p:nvSpPr>
            <p:spPr bwMode="auto">
              <a:xfrm>
                <a:off x="20964525" y="-887412"/>
                <a:ext cx="98425" cy="36513"/>
              </a:xfrm>
              <a:custGeom>
                <a:avLst/>
                <a:gdLst>
                  <a:gd name="T0" fmla="*/ 24 w 48"/>
                  <a:gd name="T1" fmla="*/ 6 h 18"/>
                  <a:gd name="T2" fmla="*/ 0 w 48"/>
                  <a:gd name="T3" fmla="*/ 0 h 18"/>
                  <a:gd name="T4" fmla="*/ 0 w 48"/>
                  <a:gd name="T5" fmla="*/ 11 h 18"/>
                  <a:gd name="T6" fmla="*/ 0 w 48"/>
                  <a:gd name="T7" fmla="*/ 11 h 18"/>
                  <a:gd name="T8" fmla="*/ 24 w 48"/>
                  <a:gd name="T9" fmla="*/ 18 h 18"/>
                  <a:gd name="T10" fmla="*/ 48 w 48"/>
                  <a:gd name="T11" fmla="*/ 11 h 18"/>
                  <a:gd name="T12" fmla="*/ 48 w 48"/>
                  <a:gd name="T13" fmla="*/ 11 h 18"/>
                  <a:gd name="T14" fmla="*/ 48 w 48"/>
                  <a:gd name="T15" fmla="*/ 11 h 18"/>
                  <a:gd name="T16" fmla="*/ 48 w 48"/>
                  <a:gd name="T17" fmla="*/ 0 h 18"/>
                  <a:gd name="T18" fmla="*/ 24 w 48"/>
                  <a:gd name="T1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8">
                    <a:moveTo>
                      <a:pt x="24" y="6"/>
                    </a:moveTo>
                    <a:cubicBezTo>
                      <a:pt x="15" y="6"/>
                      <a:pt x="3" y="4"/>
                      <a:pt x="0" y="0"/>
                    </a:cubicBezTo>
                    <a:cubicBezTo>
                      <a:pt x="0" y="11"/>
                      <a:pt x="0" y="11"/>
                      <a:pt x="0" y="11"/>
                    </a:cubicBezTo>
                    <a:cubicBezTo>
                      <a:pt x="0" y="11"/>
                      <a:pt x="0" y="11"/>
                      <a:pt x="0" y="11"/>
                    </a:cubicBezTo>
                    <a:cubicBezTo>
                      <a:pt x="0" y="13"/>
                      <a:pt x="8" y="18"/>
                      <a:pt x="24" y="18"/>
                    </a:cubicBezTo>
                    <a:cubicBezTo>
                      <a:pt x="39" y="18"/>
                      <a:pt x="48" y="13"/>
                      <a:pt x="48" y="11"/>
                    </a:cubicBezTo>
                    <a:cubicBezTo>
                      <a:pt x="48" y="11"/>
                      <a:pt x="48" y="11"/>
                      <a:pt x="48" y="11"/>
                    </a:cubicBezTo>
                    <a:cubicBezTo>
                      <a:pt x="48" y="11"/>
                      <a:pt x="48" y="11"/>
                      <a:pt x="48" y="11"/>
                    </a:cubicBezTo>
                    <a:cubicBezTo>
                      <a:pt x="48" y="0"/>
                      <a:pt x="48" y="0"/>
                      <a:pt x="48" y="0"/>
                    </a:cubicBezTo>
                    <a:cubicBezTo>
                      <a:pt x="44" y="4"/>
                      <a:pt x="32" y="6"/>
                      <a:pt x="24" y="6"/>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27" name="Freeform 126"/>
              <p:cNvSpPr>
                <a:spLocks/>
              </p:cNvSpPr>
              <p:nvPr/>
            </p:nvSpPr>
            <p:spPr bwMode="auto">
              <a:xfrm>
                <a:off x="20964525" y="-762000"/>
                <a:ext cx="98425" cy="36513"/>
              </a:xfrm>
              <a:custGeom>
                <a:avLst/>
                <a:gdLst>
                  <a:gd name="T0" fmla="*/ 0 w 48"/>
                  <a:gd name="T1" fmla="*/ 0 h 18"/>
                  <a:gd name="T2" fmla="*/ 0 w 48"/>
                  <a:gd name="T3" fmla="*/ 11 h 18"/>
                  <a:gd name="T4" fmla="*/ 0 w 48"/>
                  <a:gd name="T5" fmla="*/ 11 h 18"/>
                  <a:gd name="T6" fmla="*/ 24 w 48"/>
                  <a:gd name="T7" fmla="*/ 18 h 18"/>
                  <a:gd name="T8" fmla="*/ 48 w 48"/>
                  <a:gd name="T9" fmla="*/ 11 h 18"/>
                  <a:gd name="T10" fmla="*/ 48 w 48"/>
                  <a:gd name="T11" fmla="*/ 11 h 18"/>
                  <a:gd name="T12" fmla="*/ 48 w 48"/>
                  <a:gd name="T13" fmla="*/ 11 h 18"/>
                  <a:gd name="T14" fmla="*/ 48 w 48"/>
                  <a:gd name="T15" fmla="*/ 0 h 18"/>
                  <a:gd name="T16" fmla="*/ 24 w 48"/>
                  <a:gd name="T17" fmla="*/ 6 h 18"/>
                  <a:gd name="T18" fmla="*/ 0 w 4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8">
                    <a:moveTo>
                      <a:pt x="0" y="0"/>
                    </a:moveTo>
                    <a:cubicBezTo>
                      <a:pt x="0" y="11"/>
                      <a:pt x="0" y="11"/>
                      <a:pt x="0" y="11"/>
                    </a:cubicBezTo>
                    <a:cubicBezTo>
                      <a:pt x="0" y="11"/>
                      <a:pt x="0" y="11"/>
                      <a:pt x="0" y="11"/>
                    </a:cubicBezTo>
                    <a:cubicBezTo>
                      <a:pt x="0" y="13"/>
                      <a:pt x="8" y="18"/>
                      <a:pt x="24" y="18"/>
                    </a:cubicBezTo>
                    <a:cubicBezTo>
                      <a:pt x="39" y="18"/>
                      <a:pt x="48" y="13"/>
                      <a:pt x="48" y="11"/>
                    </a:cubicBezTo>
                    <a:cubicBezTo>
                      <a:pt x="48" y="11"/>
                      <a:pt x="48" y="11"/>
                      <a:pt x="48" y="11"/>
                    </a:cubicBezTo>
                    <a:cubicBezTo>
                      <a:pt x="48" y="11"/>
                      <a:pt x="48" y="11"/>
                      <a:pt x="48" y="11"/>
                    </a:cubicBezTo>
                    <a:cubicBezTo>
                      <a:pt x="48" y="0"/>
                      <a:pt x="48" y="0"/>
                      <a:pt x="48" y="0"/>
                    </a:cubicBezTo>
                    <a:cubicBezTo>
                      <a:pt x="44" y="5"/>
                      <a:pt x="32" y="6"/>
                      <a:pt x="24" y="6"/>
                    </a:cubicBezTo>
                    <a:cubicBezTo>
                      <a:pt x="15" y="6"/>
                      <a:pt x="3" y="5"/>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28" name="Freeform 127"/>
              <p:cNvSpPr>
                <a:spLocks/>
              </p:cNvSpPr>
              <p:nvPr/>
            </p:nvSpPr>
            <p:spPr bwMode="auto">
              <a:xfrm>
                <a:off x="20964525" y="-698500"/>
                <a:ext cx="98425" cy="34925"/>
              </a:xfrm>
              <a:custGeom>
                <a:avLst/>
                <a:gdLst>
                  <a:gd name="T0" fmla="*/ 0 w 48"/>
                  <a:gd name="T1" fmla="*/ 0 h 17"/>
                  <a:gd name="T2" fmla="*/ 0 w 48"/>
                  <a:gd name="T3" fmla="*/ 10 h 17"/>
                  <a:gd name="T4" fmla="*/ 0 w 48"/>
                  <a:gd name="T5" fmla="*/ 10 h 17"/>
                  <a:gd name="T6" fmla="*/ 24 w 48"/>
                  <a:gd name="T7" fmla="*/ 17 h 17"/>
                  <a:gd name="T8" fmla="*/ 48 w 48"/>
                  <a:gd name="T9" fmla="*/ 10 h 17"/>
                  <a:gd name="T10" fmla="*/ 48 w 48"/>
                  <a:gd name="T11" fmla="*/ 10 h 17"/>
                  <a:gd name="T12" fmla="*/ 48 w 48"/>
                  <a:gd name="T13" fmla="*/ 10 h 17"/>
                  <a:gd name="T14" fmla="*/ 48 w 48"/>
                  <a:gd name="T15" fmla="*/ 0 h 17"/>
                  <a:gd name="T16" fmla="*/ 24 w 48"/>
                  <a:gd name="T17" fmla="*/ 6 h 17"/>
                  <a:gd name="T18" fmla="*/ 0 w 48"/>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7">
                    <a:moveTo>
                      <a:pt x="0" y="0"/>
                    </a:moveTo>
                    <a:cubicBezTo>
                      <a:pt x="0" y="10"/>
                      <a:pt x="0" y="10"/>
                      <a:pt x="0" y="10"/>
                    </a:cubicBezTo>
                    <a:cubicBezTo>
                      <a:pt x="0" y="10"/>
                      <a:pt x="0" y="10"/>
                      <a:pt x="0" y="10"/>
                    </a:cubicBezTo>
                    <a:cubicBezTo>
                      <a:pt x="0" y="13"/>
                      <a:pt x="8" y="17"/>
                      <a:pt x="24" y="17"/>
                    </a:cubicBezTo>
                    <a:cubicBezTo>
                      <a:pt x="39" y="17"/>
                      <a:pt x="48" y="13"/>
                      <a:pt x="48" y="10"/>
                    </a:cubicBezTo>
                    <a:cubicBezTo>
                      <a:pt x="48" y="10"/>
                      <a:pt x="48" y="10"/>
                      <a:pt x="48" y="10"/>
                    </a:cubicBezTo>
                    <a:cubicBezTo>
                      <a:pt x="48" y="10"/>
                      <a:pt x="48" y="10"/>
                      <a:pt x="48" y="10"/>
                    </a:cubicBezTo>
                    <a:cubicBezTo>
                      <a:pt x="48" y="0"/>
                      <a:pt x="48" y="0"/>
                      <a:pt x="48" y="0"/>
                    </a:cubicBezTo>
                    <a:cubicBezTo>
                      <a:pt x="44" y="4"/>
                      <a:pt x="32" y="6"/>
                      <a:pt x="24" y="6"/>
                    </a:cubicBezTo>
                    <a:cubicBezTo>
                      <a:pt x="15" y="6"/>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29" name="Freeform 128"/>
              <p:cNvSpPr>
                <a:spLocks/>
              </p:cNvSpPr>
              <p:nvPr/>
            </p:nvSpPr>
            <p:spPr bwMode="auto">
              <a:xfrm>
                <a:off x="20964525" y="-731837"/>
                <a:ext cx="98425" cy="36513"/>
              </a:xfrm>
              <a:custGeom>
                <a:avLst/>
                <a:gdLst>
                  <a:gd name="T0" fmla="*/ 0 w 48"/>
                  <a:gd name="T1" fmla="*/ 0 h 18"/>
                  <a:gd name="T2" fmla="*/ 0 w 48"/>
                  <a:gd name="T3" fmla="*/ 11 h 18"/>
                  <a:gd name="T4" fmla="*/ 0 w 48"/>
                  <a:gd name="T5" fmla="*/ 11 h 18"/>
                  <a:gd name="T6" fmla="*/ 24 w 48"/>
                  <a:gd name="T7" fmla="*/ 18 h 18"/>
                  <a:gd name="T8" fmla="*/ 48 w 48"/>
                  <a:gd name="T9" fmla="*/ 11 h 18"/>
                  <a:gd name="T10" fmla="*/ 48 w 48"/>
                  <a:gd name="T11" fmla="*/ 11 h 18"/>
                  <a:gd name="T12" fmla="*/ 48 w 48"/>
                  <a:gd name="T13" fmla="*/ 11 h 18"/>
                  <a:gd name="T14" fmla="*/ 48 w 48"/>
                  <a:gd name="T15" fmla="*/ 0 h 18"/>
                  <a:gd name="T16" fmla="*/ 24 w 48"/>
                  <a:gd name="T17" fmla="*/ 7 h 18"/>
                  <a:gd name="T18" fmla="*/ 0 w 4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8">
                    <a:moveTo>
                      <a:pt x="0" y="0"/>
                    </a:moveTo>
                    <a:cubicBezTo>
                      <a:pt x="0" y="11"/>
                      <a:pt x="0" y="11"/>
                      <a:pt x="0" y="11"/>
                    </a:cubicBezTo>
                    <a:cubicBezTo>
                      <a:pt x="0" y="11"/>
                      <a:pt x="0" y="11"/>
                      <a:pt x="0" y="11"/>
                    </a:cubicBezTo>
                    <a:cubicBezTo>
                      <a:pt x="0" y="13"/>
                      <a:pt x="8" y="18"/>
                      <a:pt x="24" y="18"/>
                    </a:cubicBezTo>
                    <a:cubicBezTo>
                      <a:pt x="39" y="18"/>
                      <a:pt x="48" y="14"/>
                      <a:pt x="48" y="11"/>
                    </a:cubicBezTo>
                    <a:cubicBezTo>
                      <a:pt x="48" y="11"/>
                      <a:pt x="48" y="11"/>
                      <a:pt x="48" y="11"/>
                    </a:cubicBezTo>
                    <a:cubicBezTo>
                      <a:pt x="48" y="11"/>
                      <a:pt x="48" y="11"/>
                      <a:pt x="48" y="11"/>
                    </a:cubicBezTo>
                    <a:cubicBezTo>
                      <a:pt x="48" y="0"/>
                      <a:pt x="48" y="0"/>
                      <a:pt x="48" y="0"/>
                    </a:cubicBezTo>
                    <a:cubicBezTo>
                      <a:pt x="44" y="5"/>
                      <a:pt x="32" y="7"/>
                      <a:pt x="24" y="7"/>
                    </a:cubicBezTo>
                    <a:cubicBezTo>
                      <a:pt x="15" y="7"/>
                      <a:pt x="3" y="5"/>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30" name="Freeform 129"/>
              <p:cNvSpPr>
                <a:spLocks/>
              </p:cNvSpPr>
              <p:nvPr/>
            </p:nvSpPr>
            <p:spPr bwMode="auto">
              <a:xfrm>
                <a:off x="20875625" y="-685800"/>
                <a:ext cx="77788" cy="25400"/>
              </a:xfrm>
              <a:custGeom>
                <a:avLst/>
                <a:gdLst>
                  <a:gd name="T0" fmla="*/ 0 w 38"/>
                  <a:gd name="T1" fmla="*/ 0 h 13"/>
                  <a:gd name="T2" fmla="*/ 0 w 38"/>
                  <a:gd name="T3" fmla="*/ 8 h 13"/>
                  <a:gd name="T4" fmla="*/ 0 w 38"/>
                  <a:gd name="T5" fmla="*/ 8 h 13"/>
                  <a:gd name="T6" fmla="*/ 19 w 38"/>
                  <a:gd name="T7" fmla="*/ 13 h 13"/>
                  <a:gd name="T8" fmla="*/ 38 w 38"/>
                  <a:gd name="T9" fmla="*/ 8 h 13"/>
                  <a:gd name="T10" fmla="*/ 38 w 38"/>
                  <a:gd name="T11" fmla="*/ 8 h 13"/>
                  <a:gd name="T12" fmla="*/ 38 w 38"/>
                  <a:gd name="T13" fmla="*/ 8 h 13"/>
                  <a:gd name="T14" fmla="*/ 38 w 38"/>
                  <a:gd name="T15" fmla="*/ 0 h 13"/>
                  <a:gd name="T16" fmla="*/ 19 w 38"/>
                  <a:gd name="T17" fmla="*/ 4 h 13"/>
                  <a:gd name="T18" fmla="*/ 0 w 38"/>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
                    <a:moveTo>
                      <a:pt x="0" y="0"/>
                    </a:moveTo>
                    <a:cubicBezTo>
                      <a:pt x="0" y="8"/>
                      <a:pt x="0" y="8"/>
                      <a:pt x="0" y="8"/>
                    </a:cubicBezTo>
                    <a:cubicBezTo>
                      <a:pt x="0" y="8"/>
                      <a:pt x="0" y="8"/>
                      <a:pt x="0" y="8"/>
                    </a:cubicBezTo>
                    <a:cubicBezTo>
                      <a:pt x="0" y="10"/>
                      <a:pt x="6" y="13"/>
                      <a:pt x="19" y="13"/>
                    </a:cubicBezTo>
                    <a:cubicBezTo>
                      <a:pt x="31" y="13"/>
                      <a:pt x="38" y="10"/>
                      <a:pt x="38" y="8"/>
                    </a:cubicBezTo>
                    <a:cubicBezTo>
                      <a:pt x="38" y="8"/>
                      <a:pt x="38" y="8"/>
                      <a:pt x="38" y="8"/>
                    </a:cubicBezTo>
                    <a:cubicBezTo>
                      <a:pt x="38" y="8"/>
                      <a:pt x="38" y="8"/>
                      <a:pt x="38" y="8"/>
                    </a:cubicBezTo>
                    <a:cubicBezTo>
                      <a:pt x="38" y="0"/>
                      <a:pt x="38" y="0"/>
                      <a:pt x="38" y="0"/>
                    </a:cubicBezTo>
                    <a:cubicBezTo>
                      <a:pt x="35" y="3"/>
                      <a:pt x="26" y="4"/>
                      <a:pt x="19" y="4"/>
                    </a:cubicBezTo>
                    <a:cubicBezTo>
                      <a:pt x="12" y="4"/>
                      <a:pt x="3" y="3"/>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31" name="Freeform 130"/>
              <p:cNvSpPr>
                <a:spLocks/>
              </p:cNvSpPr>
              <p:nvPr/>
            </p:nvSpPr>
            <p:spPr bwMode="auto">
              <a:xfrm>
                <a:off x="20875625" y="-879475"/>
                <a:ext cx="77788" cy="22225"/>
              </a:xfrm>
              <a:custGeom>
                <a:avLst/>
                <a:gdLst>
                  <a:gd name="T0" fmla="*/ 19 w 38"/>
                  <a:gd name="T1" fmla="*/ 11 h 11"/>
                  <a:gd name="T2" fmla="*/ 38 w 38"/>
                  <a:gd name="T3" fmla="*/ 6 h 11"/>
                  <a:gd name="T4" fmla="*/ 38 w 38"/>
                  <a:gd name="T5" fmla="*/ 6 h 11"/>
                  <a:gd name="T6" fmla="*/ 19 w 38"/>
                  <a:gd name="T7" fmla="*/ 0 h 11"/>
                  <a:gd name="T8" fmla="*/ 0 w 38"/>
                  <a:gd name="T9" fmla="*/ 6 h 11"/>
                  <a:gd name="T10" fmla="*/ 19 w 38"/>
                  <a:gd name="T11" fmla="*/ 11 h 11"/>
                </a:gdLst>
                <a:ahLst/>
                <a:cxnLst>
                  <a:cxn ang="0">
                    <a:pos x="T0" y="T1"/>
                  </a:cxn>
                  <a:cxn ang="0">
                    <a:pos x="T2" y="T3"/>
                  </a:cxn>
                  <a:cxn ang="0">
                    <a:pos x="T4" y="T5"/>
                  </a:cxn>
                  <a:cxn ang="0">
                    <a:pos x="T6" y="T7"/>
                  </a:cxn>
                  <a:cxn ang="0">
                    <a:pos x="T8" y="T9"/>
                  </a:cxn>
                  <a:cxn ang="0">
                    <a:pos x="T10" y="T11"/>
                  </a:cxn>
                </a:cxnLst>
                <a:rect l="0" t="0" r="r" b="b"/>
                <a:pathLst>
                  <a:path w="38" h="11">
                    <a:moveTo>
                      <a:pt x="19" y="11"/>
                    </a:moveTo>
                    <a:cubicBezTo>
                      <a:pt x="31" y="11"/>
                      <a:pt x="38" y="8"/>
                      <a:pt x="38" y="6"/>
                    </a:cubicBezTo>
                    <a:cubicBezTo>
                      <a:pt x="38" y="6"/>
                      <a:pt x="38" y="6"/>
                      <a:pt x="38" y="6"/>
                    </a:cubicBezTo>
                    <a:cubicBezTo>
                      <a:pt x="37" y="2"/>
                      <a:pt x="29" y="0"/>
                      <a:pt x="19" y="0"/>
                    </a:cubicBezTo>
                    <a:cubicBezTo>
                      <a:pt x="9" y="0"/>
                      <a:pt x="0" y="2"/>
                      <a:pt x="0" y="6"/>
                    </a:cubicBezTo>
                    <a:cubicBezTo>
                      <a:pt x="0" y="8"/>
                      <a:pt x="6" y="11"/>
                      <a:pt x="19" y="11"/>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32" name="Freeform 131"/>
              <p:cNvSpPr>
                <a:spLocks/>
              </p:cNvSpPr>
              <p:nvPr/>
            </p:nvSpPr>
            <p:spPr bwMode="auto">
              <a:xfrm>
                <a:off x="20875625" y="-811212"/>
                <a:ext cx="77788" cy="28575"/>
              </a:xfrm>
              <a:custGeom>
                <a:avLst/>
                <a:gdLst>
                  <a:gd name="T0" fmla="*/ 0 w 38"/>
                  <a:gd name="T1" fmla="*/ 0 h 14"/>
                  <a:gd name="T2" fmla="*/ 0 w 38"/>
                  <a:gd name="T3" fmla="*/ 9 h 14"/>
                  <a:gd name="T4" fmla="*/ 0 w 38"/>
                  <a:gd name="T5" fmla="*/ 9 h 14"/>
                  <a:gd name="T6" fmla="*/ 19 w 38"/>
                  <a:gd name="T7" fmla="*/ 14 h 14"/>
                  <a:gd name="T8" fmla="*/ 38 w 38"/>
                  <a:gd name="T9" fmla="*/ 9 h 14"/>
                  <a:gd name="T10" fmla="*/ 38 w 38"/>
                  <a:gd name="T11" fmla="*/ 9 h 14"/>
                  <a:gd name="T12" fmla="*/ 38 w 38"/>
                  <a:gd name="T13" fmla="*/ 9 h 14"/>
                  <a:gd name="T14" fmla="*/ 38 w 38"/>
                  <a:gd name="T15" fmla="*/ 0 h 14"/>
                  <a:gd name="T16" fmla="*/ 19 w 38"/>
                  <a:gd name="T17" fmla="*/ 5 h 14"/>
                  <a:gd name="T18" fmla="*/ 0 w 38"/>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0" y="0"/>
                    </a:moveTo>
                    <a:cubicBezTo>
                      <a:pt x="0" y="9"/>
                      <a:pt x="0" y="9"/>
                      <a:pt x="0" y="9"/>
                    </a:cubicBezTo>
                    <a:cubicBezTo>
                      <a:pt x="0" y="9"/>
                      <a:pt x="0" y="9"/>
                      <a:pt x="0" y="9"/>
                    </a:cubicBezTo>
                    <a:cubicBezTo>
                      <a:pt x="0" y="11"/>
                      <a:pt x="6" y="14"/>
                      <a:pt x="19" y="14"/>
                    </a:cubicBezTo>
                    <a:cubicBezTo>
                      <a:pt x="31" y="14"/>
                      <a:pt x="38" y="11"/>
                      <a:pt x="38" y="9"/>
                    </a:cubicBezTo>
                    <a:cubicBezTo>
                      <a:pt x="38" y="9"/>
                      <a:pt x="38" y="9"/>
                      <a:pt x="38" y="9"/>
                    </a:cubicBezTo>
                    <a:cubicBezTo>
                      <a:pt x="38" y="9"/>
                      <a:pt x="38" y="9"/>
                      <a:pt x="38" y="9"/>
                    </a:cubicBezTo>
                    <a:cubicBezTo>
                      <a:pt x="38" y="0"/>
                      <a:pt x="38" y="0"/>
                      <a:pt x="38" y="0"/>
                    </a:cubicBezTo>
                    <a:cubicBezTo>
                      <a:pt x="35" y="4"/>
                      <a:pt x="26" y="5"/>
                      <a:pt x="19" y="5"/>
                    </a:cubicBezTo>
                    <a:cubicBezTo>
                      <a:pt x="12" y="5"/>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33" name="Freeform 132"/>
              <p:cNvSpPr>
                <a:spLocks/>
              </p:cNvSpPr>
              <p:nvPr/>
            </p:nvSpPr>
            <p:spPr bwMode="auto">
              <a:xfrm>
                <a:off x="20875625" y="-836612"/>
                <a:ext cx="77788" cy="28575"/>
              </a:xfrm>
              <a:custGeom>
                <a:avLst/>
                <a:gdLst>
                  <a:gd name="T0" fmla="*/ 0 w 38"/>
                  <a:gd name="T1" fmla="*/ 0 h 14"/>
                  <a:gd name="T2" fmla="*/ 0 w 38"/>
                  <a:gd name="T3" fmla="*/ 9 h 14"/>
                  <a:gd name="T4" fmla="*/ 0 w 38"/>
                  <a:gd name="T5" fmla="*/ 9 h 14"/>
                  <a:gd name="T6" fmla="*/ 19 w 38"/>
                  <a:gd name="T7" fmla="*/ 14 h 14"/>
                  <a:gd name="T8" fmla="*/ 38 w 38"/>
                  <a:gd name="T9" fmla="*/ 9 h 14"/>
                  <a:gd name="T10" fmla="*/ 38 w 38"/>
                  <a:gd name="T11" fmla="*/ 9 h 14"/>
                  <a:gd name="T12" fmla="*/ 38 w 38"/>
                  <a:gd name="T13" fmla="*/ 9 h 14"/>
                  <a:gd name="T14" fmla="*/ 38 w 38"/>
                  <a:gd name="T15" fmla="*/ 0 h 14"/>
                  <a:gd name="T16" fmla="*/ 19 w 38"/>
                  <a:gd name="T17" fmla="*/ 5 h 14"/>
                  <a:gd name="T18" fmla="*/ 0 w 38"/>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0" y="0"/>
                    </a:moveTo>
                    <a:cubicBezTo>
                      <a:pt x="0" y="9"/>
                      <a:pt x="0" y="9"/>
                      <a:pt x="0" y="9"/>
                    </a:cubicBezTo>
                    <a:cubicBezTo>
                      <a:pt x="0" y="9"/>
                      <a:pt x="0" y="9"/>
                      <a:pt x="0" y="9"/>
                    </a:cubicBezTo>
                    <a:cubicBezTo>
                      <a:pt x="0" y="11"/>
                      <a:pt x="6" y="14"/>
                      <a:pt x="19" y="14"/>
                    </a:cubicBezTo>
                    <a:cubicBezTo>
                      <a:pt x="31" y="14"/>
                      <a:pt x="38" y="11"/>
                      <a:pt x="38" y="9"/>
                    </a:cubicBezTo>
                    <a:cubicBezTo>
                      <a:pt x="38" y="9"/>
                      <a:pt x="38" y="9"/>
                      <a:pt x="38" y="9"/>
                    </a:cubicBezTo>
                    <a:cubicBezTo>
                      <a:pt x="38" y="9"/>
                      <a:pt x="38" y="9"/>
                      <a:pt x="38" y="9"/>
                    </a:cubicBezTo>
                    <a:cubicBezTo>
                      <a:pt x="38" y="0"/>
                      <a:pt x="38" y="0"/>
                      <a:pt x="38" y="0"/>
                    </a:cubicBezTo>
                    <a:cubicBezTo>
                      <a:pt x="35" y="4"/>
                      <a:pt x="26" y="5"/>
                      <a:pt x="19" y="5"/>
                    </a:cubicBezTo>
                    <a:cubicBezTo>
                      <a:pt x="12" y="5"/>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34" name="Freeform 133"/>
              <p:cNvSpPr>
                <a:spLocks/>
              </p:cNvSpPr>
              <p:nvPr/>
            </p:nvSpPr>
            <p:spPr bwMode="auto">
              <a:xfrm>
                <a:off x="20875625" y="-787400"/>
                <a:ext cx="77788" cy="28575"/>
              </a:xfrm>
              <a:custGeom>
                <a:avLst/>
                <a:gdLst>
                  <a:gd name="T0" fmla="*/ 0 w 38"/>
                  <a:gd name="T1" fmla="*/ 0 h 14"/>
                  <a:gd name="T2" fmla="*/ 0 w 38"/>
                  <a:gd name="T3" fmla="*/ 9 h 14"/>
                  <a:gd name="T4" fmla="*/ 0 w 38"/>
                  <a:gd name="T5" fmla="*/ 9 h 14"/>
                  <a:gd name="T6" fmla="*/ 19 w 38"/>
                  <a:gd name="T7" fmla="*/ 14 h 14"/>
                  <a:gd name="T8" fmla="*/ 38 w 38"/>
                  <a:gd name="T9" fmla="*/ 9 h 14"/>
                  <a:gd name="T10" fmla="*/ 38 w 38"/>
                  <a:gd name="T11" fmla="*/ 9 h 14"/>
                  <a:gd name="T12" fmla="*/ 38 w 38"/>
                  <a:gd name="T13" fmla="*/ 9 h 14"/>
                  <a:gd name="T14" fmla="*/ 38 w 38"/>
                  <a:gd name="T15" fmla="*/ 0 h 14"/>
                  <a:gd name="T16" fmla="*/ 19 w 38"/>
                  <a:gd name="T17" fmla="*/ 5 h 14"/>
                  <a:gd name="T18" fmla="*/ 0 w 38"/>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0" y="0"/>
                    </a:moveTo>
                    <a:cubicBezTo>
                      <a:pt x="0" y="9"/>
                      <a:pt x="0" y="9"/>
                      <a:pt x="0" y="9"/>
                    </a:cubicBezTo>
                    <a:cubicBezTo>
                      <a:pt x="0" y="9"/>
                      <a:pt x="0" y="9"/>
                      <a:pt x="0" y="9"/>
                    </a:cubicBezTo>
                    <a:cubicBezTo>
                      <a:pt x="0" y="11"/>
                      <a:pt x="6" y="14"/>
                      <a:pt x="19" y="14"/>
                    </a:cubicBezTo>
                    <a:cubicBezTo>
                      <a:pt x="31" y="14"/>
                      <a:pt x="38" y="11"/>
                      <a:pt x="38" y="9"/>
                    </a:cubicBezTo>
                    <a:cubicBezTo>
                      <a:pt x="38" y="9"/>
                      <a:pt x="38" y="9"/>
                      <a:pt x="38" y="9"/>
                    </a:cubicBezTo>
                    <a:cubicBezTo>
                      <a:pt x="38" y="9"/>
                      <a:pt x="38" y="9"/>
                      <a:pt x="38" y="9"/>
                    </a:cubicBezTo>
                    <a:cubicBezTo>
                      <a:pt x="38" y="0"/>
                      <a:pt x="38" y="0"/>
                      <a:pt x="38" y="0"/>
                    </a:cubicBezTo>
                    <a:cubicBezTo>
                      <a:pt x="35" y="4"/>
                      <a:pt x="26" y="5"/>
                      <a:pt x="19" y="5"/>
                    </a:cubicBezTo>
                    <a:cubicBezTo>
                      <a:pt x="12" y="5"/>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35" name="Freeform 134"/>
              <p:cNvSpPr>
                <a:spLocks/>
              </p:cNvSpPr>
              <p:nvPr/>
            </p:nvSpPr>
            <p:spPr bwMode="auto">
              <a:xfrm>
                <a:off x="20875625" y="-860425"/>
                <a:ext cx="77788" cy="28575"/>
              </a:xfrm>
              <a:custGeom>
                <a:avLst/>
                <a:gdLst>
                  <a:gd name="T0" fmla="*/ 19 w 38"/>
                  <a:gd name="T1" fmla="*/ 5 h 14"/>
                  <a:gd name="T2" fmla="*/ 0 w 38"/>
                  <a:gd name="T3" fmla="*/ 0 h 14"/>
                  <a:gd name="T4" fmla="*/ 0 w 38"/>
                  <a:gd name="T5" fmla="*/ 9 h 14"/>
                  <a:gd name="T6" fmla="*/ 0 w 38"/>
                  <a:gd name="T7" fmla="*/ 9 h 14"/>
                  <a:gd name="T8" fmla="*/ 19 w 38"/>
                  <a:gd name="T9" fmla="*/ 14 h 14"/>
                  <a:gd name="T10" fmla="*/ 38 w 38"/>
                  <a:gd name="T11" fmla="*/ 9 h 14"/>
                  <a:gd name="T12" fmla="*/ 38 w 38"/>
                  <a:gd name="T13" fmla="*/ 8 h 14"/>
                  <a:gd name="T14" fmla="*/ 38 w 38"/>
                  <a:gd name="T15" fmla="*/ 8 h 14"/>
                  <a:gd name="T16" fmla="*/ 38 w 38"/>
                  <a:gd name="T17" fmla="*/ 0 h 14"/>
                  <a:gd name="T18" fmla="*/ 19 w 38"/>
                  <a:gd name="T19"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19" y="5"/>
                    </a:moveTo>
                    <a:cubicBezTo>
                      <a:pt x="12" y="5"/>
                      <a:pt x="3" y="4"/>
                      <a:pt x="0" y="0"/>
                    </a:cubicBezTo>
                    <a:cubicBezTo>
                      <a:pt x="0" y="9"/>
                      <a:pt x="0" y="9"/>
                      <a:pt x="0" y="9"/>
                    </a:cubicBezTo>
                    <a:cubicBezTo>
                      <a:pt x="0" y="9"/>
                      <a:pt x="0" y="9"/>
                      <a:pt x="0" y="9"/>
                    </a:cubicBezTo>
                    <a:cubicBezTo>
                      <a:pt x="0" y="10"/>
                      <a:pt x="6" y="14"/>
                      <a:pt x="19" y="14"/>
                    </a:cubicBezTo>
                    <a:cubicBezTo>
                      <a:pt x="31" y="14"/>
                      <a:pt x="38" y="11"/>
                      <a:pt x="38" y="9"/>
                    </a:cubicBezTo>
                    <a:cubicBezTo>
                      <a:pt x="38" y="8"/>
                      <a:pt x="38" y="8"/>
                      <a:pt x="38" y="8"/>
                    </a:cubicBezTo>
                    <a:cubicBezTo>
                      <a:pt x="38" y="8"/>
                      <a:pt x="38" y="8"/>
                      <a:pt x="38" y="8"/>
                    </a:cubicBezTo>
                    <a:cubicBezTo>
                      <a:pt x="38" y="0"/>
                      <a:pt x="38" y="0"/>
                      <a:pt x="38" y="0"/>
                    </a:cubicBezTo>
                    <a:cubicBezTo>
                      <a:pt x="35" y="4"/>
                      <a:pt x="26" y="5"/>
                      <a:pt x="19" y="5"/>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36" name="Freeform 135"/>
              <p:cNvSpPr>
                <a:spLocks/>
              </p:cNvSpPr>
              <p:nvPr/>
            </p:nvSpPr>
            <p:spPr bwMode="auto">
              <a:xfrm>
                <a:off x="20875625" y="-762000"/>
                <a:ext cx="77788" cy="28575"/>
              </a:xfrm>
              <a:custGeom>
                <a:avLst/>
                <a:gdLst>
                  <a:gd name="T0" fmla="*/ 0 w 38"/>
                  <a:gd name="T1" fmla="*/ 0 h 14"/>
                  <a:gd name="T2" fmla="*/ 0 w 38"/>
                  <a:gd name="T3" fmla="*/ 9 h 14"/>
                  <a:gd name="T4" fmla="*/ 0 w 38"/>
                  <a:gd name="T5" fmla="*/ 9 h 14"/>
                  <a:gd name="T6" fmla="*/ 19 w 38"/>
                  <a:gd name="T7" fmla="*/ 14 h 14"/>
                  <a:gd name="T8" fmla="*/ 38 w 38"/>
                  <a:gd name="T9" fmla="*/ 9 h 14"/>
                  <a:gd name="T10" fmla="*/ 38 w 38"/>
                  <a:gd name="T11" fmla="*/ 9 h 14"/>
                  <a:gd name="T12" fmla="*/ 38 w 38"/>
                  <a:gd name="T13" fmla="*/ 9 h 14"/>
                  <a:gd name="T14" fmla="*/ 38 w 38"/>
                  <a:gd name="T15" fmla="*/ 0 h 14"/>
                  <a:gd name="T16" fmla="*/ 19 w 38"/>
                  <a:gd name="T17" fmla="*/ 5 h 14"/>
                  <a:gd name="T18" fmla="*/ 0 w 38"/>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0" y="0"/>
                    </a:moveTo>
                    <a:cubicBezTo>
                      <a:pt x="0" y="9"/>
                      <a:pt x="0" y="9"/>
                      <a:pt x="0" y="9"/>
                    </a:cubicBezTo>
                    <a:cubicBezTo>
                      <a:pt x="0" y="9"/>
                      <a:pt x="0" y="9"/>
                      <a:pt x="0" y="9"/>
                    </a:cubicBezTo>
                    <a:cubicBezTo>
                      <a:pt x="0" y="11"/>
                      <a:pt x="6" y="14"/>
                      <a:pt x="19" y="14"/>
                    </a:cubicBezTo>
                    <a:cubicBezTo>
                      <a:pt x="31" y="14"/>
                      <a:pt x="38" y="11"/>
                      <a:pt x="38" y="9"/>
                    </a:cubicBezTo>
                    <a:cubicBezTo>
                      <a:pt x="38" y="9"/>
                      <a:pt x="38" y="9"/>
                      <a:pt x="38" y="9"/>
                    </a:cubicBezTo>
                    <a:cubicBezTo>
                      <a:pt x="38" y="9"/>
                      <a:pt x="38" y="9"/>
                      <a:pt x="38" y="9"/>
                    </a:cubicBezTo>
                    <a:cubicBezTo>
                      <a:pt x="38" y="0"/>
                      <a:pt x="38" y="0"/>
                      <a:pt x="38" y="0"/>
                    </a:cubicBezTo>
                    <a:cubicBezTo>
                      <a:pt x="35" y="4"/>
                      <a:pt x="26" y="5"/>
                      <a:pt x="19" y="5"/>
                    </a:cubicBezTo>
                    <a:cubicBezTo>
                      <a:pt x="12" y="5"/>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37" name="Freeform 136"/>
              <p:cNvSpPr>
                <a:spLocks/>
              </p:cNvSpPr>
              <p:nvPr/>
            </p:nvSpPr>
            <p:spPr bwMode="auto">
              <a:xfrm>
                <a:off x="20875625" y="-712787"/>
                <a:ext cx="77788" cy="28575"/>
              </a:xfrm>
              <a:custGeom>
                <a:avLst/>
                <a:gdLst>
                  <a:gd name="T0" fmla="*/ 0 w 38"/>
                  <a:gd name="T1" fmla="*/ 0 h 14"/>
                  <a:gd name="T2" fmla="*/ 0 w 38"/>
                  <a:gd name="T3" fmla="*/ 9 h 14"/>
                  <a:gd name="T4" fmla="*/ 0 w 38"/>
                  <a:gd name="T5" fmla="*/ 9 h 14"/>
                  <a:gd name="T6" fmla="*/ 19 w 38"/>
                  <a:gd name="T7" fmla="*/ 14 h 14"/>
                  <a:gd name="T8" fmla="*/ 38 w 38"/>
                  <a:gd name="T9" fmla="*/ 9 h 14"/>
                  <a:gd name="T10" fmla="*/ 38 w 38"/>
                  <a:gd name="T11" fmla="*/ 9 h 14"/>
                  <a:gd name="T12" fmla="*/ 38 w 38"/>
                  <a:gd name="T13" fmla="*/ 9 h 14"/>
                  <a:gd name="T14" fmla="*/ 38 w 38"/>
                  <a:gd name="T15" fmla="*/ 0 h 14"/>
                  <a:gd name="T16" fmla="*/ 19 w 38"/>
                  <a:gd name="T17" fmla="*/ 5 h 14"/>
                  <a:gd name="T18" fmla="*/ 0 w 38"/>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0" y="0"/>
                    </a:moveTo>
                    <a:cubicBezTo>
                      <a:pt x="0" y="9"/>
                      <a:pt x="0" y="9"/>
                      <a:pt x="0" y="9"/>
                    </a:cubicBezTo>
                    <a:cubicBezTo>
                      <a:pt x="0" y="9"/>
                      <a:pt x="0" y="9"/>
                      <a:pt x="0" y="9"/>
                    </a:cubicBezTo>
                    <a:cubicBezTo>
                      <a:pt x="0" y="11"/>
                      <a:pt x="6" y="14"/>
                      <a:pt x="19" y="14"/>
                    </a:cubicBezTo>
                    <a:cubicBezTo>
                      <a:pt x="31" y="14"/>
                      <a:pt x="38" y="11"/>
                      <a:pt x="38" y="9"/>
                    </a:cubicBezTo>
                    <a:cubicBezTo>
                      <a:pt x="38" y="9"/>
                      <a:pt x="38" y="9"/>
                      <a:pt x="38" y="9"/>
                    </a:cubicBezTo>
                    <a:cubicBezTo>
                      <a:pt x="38" y="9"/>
                      <a:pt x="38" y="9"/>
                      <a:pt x="38" y="9"/>
                    </a:cubicBezTo>
                    <a:cubicBezTo>
                      <a:pt x="38" y="0"/>
                      <a:pt x="38" y="0"/>
                      <a:pt x="38" y="0"/>
                    </a:cubicBezTo>
                    <a:cubicBezTo>
                      <a:pt x="35" y="4"/>
                      <a:pt x="26" y="5"/>
                      <a:pt x="19" y="5"/>
                    </a:cubicBezTo>
                    <a:cubicBezTo>
                      <a:pt x="12" y="5"/>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38" name="Freeform 137"/>
              <p:cNvSpPr>
                <a:spLocks/>
              </p:cNvSpPr>
              <p:nvPr/>
            </p:nvSpPr>
            <p:spPr bwMode="auto">
              <a:xfrm>
                <a:off x="20875625" y="-738187"/>
                <a:ext cx="77788" cy="28575"/>
              </a:xfrm>
              <a:custGeom>
                <a:avLst/>
                <a:gdLst>
                  <a:gd name="T0" fmla="*/ 0 w 38"/>
                  <a:gd name="T1" fmla="*/ 0 h 14"/>
                  <a:gd name="T2" fmla="*/ 0 w 38"/>
                  <a:gd name="T3" fmla="*/ 9 h 14"/>
                  <a:gd name="T4" fmla="*/ 0 w 38"/>
                  <a:gd name="T5" fmla="*/ 9 h 14"/>
                  <a:gd name="T6" fmla="*/ 19 w 38"/>
                  <a:gd name="T7" fmla="*/ 14 h 14"/>
                  <a:gd name="T8" fmla="*/ 38 w 38"/>
                  <a:gd name="T9" fmla="*/ 9 h 14"/>
                  <a:gd name="T10" fmla="*/ 38 w 38"/>
                  <a:gd name="T11" fmla="*/ 9 h 14"/>
                  <a:gd name="T12" fmla="*/ 38 w 38"/>
                  <a:gd name="T13" fmla="*/ 9 h 14"/>
                  <a:gd name="T14" fmla="*/ 38 w 38"/>
                  <a:gd name="T15" fmla="*/ 0 h 14"/>
                  <a:gd name="T16" fmla="*/ 19 w 38"/>
                  <a:gd name="T17" fmla="*/ 5 h 14"/>
                  <a:gd name="T18" fmla="*/ 0 w 38"/>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0" y="0"/>
                    </a:moveTo>
                    <a:cubicBezTo>
                      <a:pt x="0" y="9"/>
                      <a:pt x="0" y="9"/>
                      <a:pt x="0" y="9"/>
                    </a:cubicBezTo>
                    <a:cubicBezTo>
                      <a:pt x="0" y="9"/>
                      <a:pt x="0" y="9"/>
                      <a:pt x="0" y="9"/>
                    </a:cubicBezTo>
                    <a:cubicBezTo>
                      <a:pt x="0" y="11"/>
                      <a:pt x="6" y="14"/>
                      <a:pt x="19" y="14"/>
                    </a:cubicBezTo>
                    <a:cubicBezTo>
                      <a:pt x="31" y="14"/>
                      <a:pt x="38" y="11"/>
                      <a:pt x="38" y="9"/>
                    </a:cubicBezTo>
                    <a:cubicBezTo>
                      <a:pt x="38" y="9"/>
                      <a:pt x="38" y="9"/>
                      <a:pt x="38" y="9"/>
                    </a:cubicBezTo>
                    <a:cubicBezTo>
                      <a:pt x="38" y="9"/>
                      <a:pt x="38" y="9"/>
                      <a:pt x="38" y="9"/>
                    </a:cubicBezTo>
                    <a:cubicBezTo>
                      <a:pt x="38" y="0"/>
                      <a:pt x="38" y="0"/>
                      <a:pt x="38" y="0"/>
                    </a:cubicBezTo>
                    <a:cubicBezTo>
                      <a:pt x="35" y="4"/>
                      <a:pt x="26" y="5"/>
                      <a:pt x="19" y="5"/>
                    </a:cubicBezTo>
                    <a:cubicBezTo>
                      <a:pt x="12" y="5"/>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39" name="Freeform 138"/>
              <p:cNvSpPr>
                <a:spLocks/>
              </p:cNvSpPr>
              <p:nvPr/>
            </p:nvSpPr>
            <p:spPr bwMode="auto">
              <a:xfrm>
                <a:off x="21070888" y="-857250"/>
                <a:ext cx="77788" cy="25400"/>
              </a:xfrm>
              <a:custGeom>
                <a:avLst/>
                <a:gdLst>
                  <a:gd name="T0" fmla="*/ 19 w 38"/>
                  <a:gd name="T1" fmla="*/ 12 h 12"/>
                  <a:gd name="T2" fmla="*/ 38 w 38"/>
                  <a:gd name="T3" fmla="*/ 7 h 12"/>
                  <a:gd name="T4" fmla="*/ 38 w 38"/>
                  <a:gd name="T5" fmla="*/ 7 h 12"/>
                  <a:gd name="T6" fmla="*/ 19 w 38"/>
                  <a:gd name="T7" fmla="*/ 0 h 12"/>
                  <a:gd name="T8" fmla="*/ 0 w 38"/>
                  <a:gd name="T9" fmla="*/ 7 h 12"/>
                  <a:gd name="T10" fmla="*/ 19 w 38"/>
                  <a:gd name="T11" fmla="*/ 12 h 12"/>
                </a:gdLst>
                <a:ahLst/>
                <a:cxnLst>
                  <a:cxn ang="0">
                    <a:pos x="T0" y="T1"/>
                  </a:cxn>
                  <a:cxn ang="0">
                    <a:pos x="T2" y="T3"/>
                  </a:cxn>
                  <a:cxn ang="0">
                    <a:pos x="T4" y="T5"/>
                  </a:cxn>
                  <a:cxn ang="0">
                    <a:pos x="T6" y="T7"/>
                  </a:cxn>
                  <a:cxn ang="0">
                    <a:pos x="T8" y="T9"/>
                  </a:cxn>
                  <a:cxn ang="0">
                    <a:pos x="T10" y="T11"/>
                  </a:cxn>
                </a:cxnLst>
                <a:rect l="0" t="0" r="r" b="b"/>
                <a:pathLst>
                  <a:path w="38" h="12">
                    <a:moveTo>
                      <a:pt x="19" y="12"/>
                    </a:moveTo>
                    <a:cubicBezTo>
                      <a:pt x="32" y="12"/>
                      <a:pt x="38" y="9"/>
                      <a:pt x="38" y="7"/>
                    </a:cubicBezTo>
                    <a:cubicBezTo>
                      <a:pt x="38" y="7"/>
                      <a:pt x="38" y="7"/>
                      <a:pt x="38" y="7"/>
                    </a:cubicBezTo>
                    <a:cubicBezTo>
                      <a:pt x="38" y="3"/>
                      <a:pt x="30" y="0"/>
                      <a:pt x="19" y="0"/>
                    </a:cubicBezTo>
                    <a:cubicBezTo>
                      <a:pt x="9" y="0"/>
                      <a:pt x="1" y="3"/>
                      <a:pt x="0" y="7"/>
                    </a:cubicBezTo>
                    <a:cubicBezTo>
                      <a:pt x="0" y="8"/>
                      <a:pt x="7" y="12"/>
                      <a:pt x="19" y="12"/>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40" name="Freeform 139"/>
              <p:cNvSpPr>
                <a:spLocks/>
              </p:cNvSpPr>
              <p:nvPr/>
            </p:nvSpPr>
            <p:spPr bwMode="auto">
              <a:xfrm>
                <a:off x="21070888" y="-787400"/>
                <a:ext cx="77788" cy="28575"/>
              </a:xfrm>
              <a:custGeom>
                <a:avLst/>
                <a:gdLst>
                  <a:gd name="T0" fmla="*/ 0 w 38"/>
                  <a:gd name="T1" fmla="*/ 0 h 14"/>
                  <a:gd name="T2" fmla="*/ 0 w 38"/>
                  <a:gd name="T3" fmla="*/ 8 h 14"/>
                  <a:gd name="T4" fmla="*/ 0 w 38"/>
                  <a:gd name="T5" fmla="*/ 8 h 14"/>
                  <a:gd name="T6" fmla="*/ 19 w 38"/>
                  <a:gd name="T7" fmla="*/ 14 h 14"/>
                  <a:gd name="T8" fmla="*/ 38 w 38"/>
                  <a:gd name="T9" fmla="*/ 8 h 14"/>
                  <a:gd name="T10" fmla="*/ 38 w 38"/>
                  <a:gd name="T11" fmla="*/ 8 h 14"/>
                  <a:gd name="T12" fmla="*/ 38 w 38"/>
                  <a:gd name="T13" fmla="*/ 8 h 14"/>
                  <a:gd name="T14" fmla="*/ 38 w 38"/>
                  <a:gd name="T15" fmla="*/ 0 h 14"/>
                  <a:gd name="T16" fmla="*/ 19 w 38"/>
                  <a:gd name="T17" fmla="*/ 5 h 14"/>
                  <a:gd name="T18" fmla="*/ 0 w 38"/>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0" y="0"/>
                    </a:moveTo>
                    <a:cubicBezTo>
                      <a:pt x="0" y="8"/>
                      <a:pt x="0" y="8"/>
                      <a:pt x="0" y="8"/>
                    </a:cubicBezTo>
                    <a:cubicBezTo>
                      <a:pt x="0" y="8"/>
                      <a:pt x="0" y="8"/>
                      <a:pt x="0" y="8"/>
                    </a:cubicBezTo>
                    <a:cubicBezTo>
                      <a:pt x="0" y="10"/>
                      <a:pt x="7" y="14"/>
                      <a:pt x="19" y="14"/>
                    </a:cubicBezTo>
                    <a:cubicBezTo>
                      <a:pt x="32" y="14"/>
                      <a:pt x="38" y="10"/>
                      <a:pt x="38" y="8"/>
                    </a:cubicBezTo>
                    <a:cubicBezTo>
                      <a:pt x="38" y="8"/>
                      <a:pt x="38" y="8"/>
                      <a:pt x="38" y="8"/>
                    </a:cubicBezTo>
                    <a:cubicBezTo>
                      <a:pt x="38" y="8"/>
                      <a:pt x="38" y="8"/>
                      <a:pt x="38" y="8"/>
                    </a:cubicBezTo>
                    <a:cubicBezTo>
                      <a:pt x="38" y="0"/>
                      <a:pt x="38" y="0"/>
                      <a:pt x="38" y="0"/>
                    </a:cubicBezTo>
                    <a:cubicBezTo>
                      <a:pt x="35" y="4"/>
                      <a:pt x="26" y="5"/>
                      <a:pt x="19" y="5"/>
                    </a:cubicBezTo>
                    <a:cubicBezTo>
                      <a:pt x="13" y="5"/>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41" name="Freeform 140"/>
              <p:cNvSpPr>
                <a:spLocks/>
              </p:cNvSpPr>
              <p:nvPr/>
            </p:nvSpPr>
            <p:spPr bwMode="auto">
              <a:xfrm>
                <a:off x="21070888" y="-811212"/>
                <a:ext cx="77788" cy="28575"/>
              </a:xfrm>
              <a:custGeom>
                <a:avLst/>
                <a:gdLst>
                  <a:gd name="T0" fmla="*/ 0 w 38"/>
                  <a:gd name="T1" fmla="*/ 0 h 14"/>
                  <a:gd name="T2" fmla="*/ 0 w 38"/>
                  <a:gd name="T3" fmla="*/ 8 h 14"/>
                  <a:gd name="T4" fmla="*/ 0 w 38"/>
                  <a:gd name="T5" fmla="*/ 8 h 14"/>
                  <a:gd name="T6" fmla="*/ 19 w 38"/>
                  <a:gd name="T7" fmla="*/ 14 h 14"/>
                  <a:gd name="T8" fmla="*/ 38 w 38"/>
                  <a:gd name="T9" fmla="*/ 8 h 14"/>
                  <a:gd name="T10" fmla="*/ 38 w 38"/>
                  <a:gd name="T11" fmla="*/ 8 h 14"/>
                  <a:gd name="T12" fmla="*/ 38 w 38"/>
                  <a:gd name="T13" fmla="*/ 8 h 14"/>
                  <a:gd name="T14" fmla="*/ 38 w 38"/>
                  <a:gd name="T15" fmla="*/ 0 h 14"/>
                  <a:gd name="T16" fmla="*/ 19 w 38"/>
                  <a:gd name="T17" fmla="*/ 5 h 14"/>
                  <a:gd name="T18" fmla="*/ 0 w 38"/>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0" y="0"/>
                    </a:moveTo>
                    <a:cubicBezTo>
                      <a:pt x="0" y="8"/>
                      <a:pt x="0" y="8"/>
                      <a:pt x="0" y="8"/>
                    </a:cubicBezTo>
                    <a:cubicBezTo>
                      <a:pt x="0" y="8"/>
                      <a:pt x="0" y="8"/>
                      <a:pt x="0" y="8"/>
                    </a:cubicBezTo>
                    <a:cubicBezTo>
                      <a:pt x="0" y="10"/>
                      <a:pt x="7" y="14"/>
                      <a:pt x="19" y="14"/>
                    </a:cubicBezTo>
                    <a:cubicBezTo>
                      <a:pt x="32" y="14"/>
                      <a:pt x="38" y="10"/>
                      <a:pt x="38" y="8"/>
                    </a:cubicBezTo>
                    <a:cubicBezTo>
                      <a:pt x="38" y="8"/>
                      <a:pt x="38" y="8"/>
                      <a:pt x="38" y="8"/>
                    </a:cubicBezTo>
                    <a:cubicBezTo>
                      <a:pt x="38" y="8"/>
                      <a:pt x="38" y="8"/>
                      <a:pt x="38" y="8"/>
                    </a:cubicBezTo>
                    <a:cubicBezTo>
                      <a:pt x="38" y="0"/>
                      <a:pt x="38" y="0"/>
                      <a:pt x="38" y="0"/>
                    </a:cubicBezTo>
                    <a:cubicBezTo>
                      <a:pt x="35" y="4"/>
                      <a:pt x="26" y="5"/>
                      <a:pt x="19" y="5"/>
                    </a:cubicBezTo>
                    <a:cubicBezTo>
                      <a:pt x="13" y="5"/>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42" name="Freeform 141"/>
              <p:cNvSpPr>
                <a:spLocks/>
              </p:cNvSpPr>
              <p:nvPr/>
            </p:nvSpPr>
            <p:spPr bwMode="auto">
              <a:xfrm>
                <a:off x="21070888" y="-762000"/>
                <a:ext cx="77788" cy="28575"/>
              </a:xfrm>
              <a:custGeom>
                <a:avLst/>
                <a:gdLst>
                  <a:gd name="T0" fmla="*/ 0 w 38"/>
                  <a:gd name="T1" fmla="*/ 0 h 14"/>
                  <a:gd name="T2" fmla="*/ 0 w 38"/>
                  <a:gd name="T3" fmla="*/ 8 h 14"/>
                  <a:gd name="T4" fmla="*/ 0 w 38"/>
                  <a:gd name="T5" fmla="*/ 8 h 14"/>
                  <a:gd name="T6" fmla="*/ 19 w 38"/>
                  <a:gd name="T7" fmla="*/ 14 h 14"/>
                  <a:gd name="T8" fmla="*/ 38 w 38"/>
                  <a:gd name="T9" fmla="*/ 9 h 14"/>
                  <a:gd name="T10" fmla="*/ 38 w 38"/>
                  <a:gd name="T11" fmla="*/ 8 h 14"/>
                  <a:gd name="T12" fmla="*/ 38 w 38"/>
                  <a:gd name="T13" fmla="*/ 8 h 14"/>
                  <a:gd name="T14" fmla="*/ 38 w 38"/>
                  <a:gd name="T15" fmla="*/ 0 h 14"/>
                  <a:gd name="T16" fmla="*/ 19 w 38"/>
                  <a:gd name="T17" fmla="*/ 5 h 14"/>
                  <a:gd name="T18" fmla="*/ 0 w 38"/>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0" y="0"/>
                    </a:moveTo>
                    <a:cubicBezTo>
                      <a:pt x="0" y="8"/>
                      <a:pt x="0" y="8"/>
                      <a:pt x="0" y="8"/>
                    </a:cubicBezTo>
                    <a:cubicBezTo>
                      <a:pt x="0" y="8"/>
                      <a:pt x="0" y="8"/>
                      <a:pt x="0" y="8"/>
                    </a:cubicBezTo>
                    <a:cubicBezTo>
                      <a:pt x="0" y="10"/>
                      <a:pt x="7" y="14"/>
                      <a:pt x="19" y="14"/>
                    </a:cubicBezTo>
                    <a:cubicBezTo>
                      <a:pt x="32" y="14"/>
                      <a:pt x="38" y="11"/>
                      <a:pt x="38" y="9"/>
                    </a:cubicBezTo>
                    <a:cubicBezTo>
                      <a:pt x="38" y="8"/>
                      <a:pt x="38" y="8"/>
                      <a:pt x="38" y="8"/>
                    </a:cubicBezTo>
                    <a:cubicBezTo>
                      <a:pt x="38" y="8"/>
                      <a:pt x="38" y="8"/>
                      <a:pt x="38" y="8"/>
                    </a:cubicBezTo>
                    <a:cubicBezTo>
                      <a:pt x="38" y="0"/>
                      <a:pt x="38" y="0"/>
                      <a:pt x="38" y="0"/>
                    </a:cubicBezTo>
                    <a:cubicBezTo>
                      <a:pt x="35" y="4"/>
                      <a:pt x="26" y="5"/>
                      <a:pt x="19" y="5"/>
                    </a:cubicBezTo>
                    <a:cubicBezTo>
                      <a:pt x="13" y="5"/>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43" name="Freeform 142"/>
              <p:cNvSpPr>
                <a:spLocks/>
              </p:cNvSpPr>
              <p:nvPr/>
            </p:nvSpPr>
            <p:spPr bwMode="auto">
              <a:xfrm>
                <a:off x="21070888" y="-836612"/>
                <a:ext cx="77788" cy="28575"/>
              </a:xfrm>
              <a:custGeom>
                <a:avLst/>
                <a:gdLst>
                  <a:gd name="T0" fmla="*/ 19 w 38"/>
                  <a:gd name="T1" fmla="*/ 5 h 14"/>
                  <a:gd name="T2" fmla="*/ 0 w 38"/>
                  <a:gd name="T3" fmla="*/ 0 h 14"/>
                  <a:gd name="T4" fmla="*/ 0 w 38"/>
                  <a:gd name="T5" fmla="*/ 8 h 14"/>
                  <a:gd name="T6" fmla="*/ 0 w 38"/>
                  <a:gd name="T7" fmla="*/ 8 h 14"/>
                  <a:gd name="T8" fmla="*/ 19 w 38"/>
                  <a:gd name="T9" fmla="*/ 14 h 14"/>
                  <a:gd name="T10" fmla="*/ 38 w 38"/>
                  <a:gd name="T11" fmla="*/ 8 h 14"/>
                  <a:gd name="T12" fmla="*/ 38 w 38"/>
                  <a:gd name="T13" fmla="*/ 8 h 14"/>
                  <a:gd name="T14" fmla="*/ 38 w 38"/>
                  <a:gd name="T15" fmla="*/ 8 h 14"/>
                  <a:gd name="T16" fmla="*/ 38 w 38"/>
                  <a:gd name="T17" fmla="*/ 0 h 14"/>
                  <a:gd name="T18" fmla="*/ 19 w 38"/>
                  <a:gd name="T19"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19" y="5"/>
                    </a:moveTo>
                    <a:cubicBezTo>
                      <a:pt x="13" y="5"/>
                      <a:pt x="3" y="3"/>
                      <a:pt x="0" y="0"/>
                    </a:cubicBezTo>
                    <a:cubicBezTo>
                      <a:pt x="0" y="8"/>
                      <a:pt x="0" y="8"/>
                      <a:pt x="0" y="8"/>
                    </a:cubicBezTo>
                    <a:cubicBezTo>
                      <a:pt x="0" y="8"/>
                      <a:pt x="0" y="8"/>
                      <a:pt x="0" y="8"/>
                    </a:cubicBezTo>
                    <a:cubicBezTo>
                      <a:pt x="0" y="10"/>
                      <a:pt x="7" y="14"/>
                      <a:pt x="19" y="14"/>
                    </a:cubicBezTo>
                    <a:cubicBezTo>
                      <a:pt x="32" y="14"/>
                      <a:pt x="38" y="10"/>
                      <a:pt x="38" y="8"/>
                    </a:cubicBezTo>
                    <a:cubicBezTo>
                      <a:pt x="38" y="8"/>
                      <a:pt x="38" y="8"/>
                      <a:pt x="38" y="8"/>
                    </a:cubicBezTo>
                    <a:cubicBezTo>
                      <a:pt x="38" y="8"/>
                      <a:pt x="38" y="8"/>
                      <a:pt x="38" y="8"/>
                    </a:cubicBezTo>
                    <a:cubicBezTo>
                      <a:pt x="38" y="0"/>
                      <a:pt x="38" y="0"/>
                      <a:pt x="38" y="0"/>
                    </a:cubicBezTo>
                    <a:cubicBezTo>
                      <a:pt x="35" y="3"/>
                      <a:pt x="26" y="5"/>
                      <a:pt x="19" y="5"/>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44" name="Freeform 143"/>
              <p:cNvSpPr>
                <a:spLocks/>
              </p:cNvSpPr>
              <p:nvPr/>
            </p:nvSpPr>
            <p:spPr bwMode="auto">
              <a:xfrm>
                <a:off x="21070888" y="-738187"/>
                <a:ext cx="77788" cy="28575"/>
              </a:xfrm>
              <a:custGeom>
                <a:avLst/>
                <a:gdLst>
                  <a:gd name="T0" fmla="*/ 0 w 38"/>
                  <a:gd name="T1" fmla="*/ 0 h 14"/>
                  <a:gd name="T2" fmla="*/ 0 w 38"/>
                  <a:gd name="T3" fmla="*/ 9 h 14"/>
                  <a:gd name="T4" fmla="*/ 0 w 38"/>
                  <a:gd name="T5" fmla="*/ 9 h 14"/>
                  <a:gd name="T6" fmla="*/ 19 w 38"/>
                  <a:gd name="T7" fmla="*/ 14 h 14"/>
                  <a:gd name="T8" fmla="*/ 38 w 38"/>
                  <a:gd name="T9" fmla="*/ 9 h 14"/>
                  <a:gd name="T10" fmla="*/ 38 w 38"/>
                  <a:gd name="T11" fmla="*/ 9 h 14"/>
                  <a:gd name="T12" fmla="*/ 38 w 38"/>
                  <a:gd name="T13" fmla="*/ 9 h 14"/>
                  <a:gd name="T14" fmla="*/ 38 w 38"/>
                  <a:gd name="T15" fmla="*/ 0 h 14"/>
                  <a:gd name="T16" fmla="*/ 19 w 38"/>
                  <a:gd name="T17" fmla="*/ 5 h 14"/>
                  <a:gd name="T18" fmla="*/ 0 w 38"/>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0" y="0"/>
                    </a:moveTo>
                    <a:cubicBezTo>
                      <a:pt x="0" y="9"/>
                      <a:pt x="0" y="9"/>
                      <a:pt x="0" y="9"/>
                    </a:cubicBezTo>
                    <a:cubicBezTo>
                      <a:pt x="0" y="9"/>
                      <a:pt x="0" y="9"/>
                      <a:pt x="0" y="9"/>
                    </a:cubicBezTo>
                    <a:cubicBezTo>
                      <a:pt x="0" y="10"/>
                      <a:pt x="7" y="14"/>
                      <a:pt x="19" y="14"/>
                    </a:cubicBezTo>
                    <a:cubicBezTo>
                      <a:pt x="32" y="14"/>
                      <a:pt x="38" y="11"/>
                      <a:pt x="38" y="9"/>
                    </a:cubicBezTo>
                    <a:cubicBezTo>
                      <a:pt x="38" y="9"/>
                      <a:pt x="38" y="9"/>
                      <a:pt x="38" y="9"/>
                    </a:cubicBezTo>
                    <a:cubicBezTo>
                      <a:pt x="38" y="9"/>
                      <a:pt x="38" y="9"/>
                      <a:pt x="38" y="9"/>
                    </a:cubicBezTo>
                    <a:cubicBezTo>
                      <a:pt x="38" y="0"/>
                      <a:pt x="38" y="0"/>
                      <a:pt x="38" y="0"/>
                    </a:cubicBezTo>
                    <a:cubicBezTo>
                      <a:pt x="35" y="4"/>
                      <a:pt x="26" y="5"/>
                      <a:pt x="19" y="5"/>
                    </a:cubicBezTo>
                    <a:cubicBezTo>
                      <a:pt x="13" y="5"/>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45" name="Freeform 144"/>
              <p:cNvSpPr>
                <a:spLocks/>
              </p:cNvSpPr>
              <p:nvPr/>
            </p:nvSpPr>
            <p:spPr bwMode="auto">
              <a:xfrm>
                <a:off x="21070888" y="-688975"/>
                <a:ext cx="77788" cy="28575"/>
              </a:xfrm>
              <a:custGeom>
                <a:avLst/>
                <a:gdLst>
                  <a:gd name="T0" fmla="*/ 0 w 38"/>
                  <a:gd name="T1" fmla="*/ 0 h 14"/>
                  <a:gd name="T2" fmla="*/ 0 w 38"/>
                  <a:gd name="T3" fmla="*/ 9 h 14"/>
                  <a:gd name="T4" fmla="*/ 0 w 38"/>
                  <a:gd name="T5" fmla="*/ 9 h 14"/>
                  <a:gd name="T6" fmla="*/ 19 w 38"/>
                  <a:gd name="T7" fmla="*/ 14 h 14"/>
                  <a:gd name="T8" fmla="*/ 38 w 38"/>
                  <a:gd name="T9" fmla="*/ 9 h 14"/>
                  <a:gd name="T10" fmla="*/ 38 w 38"/>
                  <a:gd name="T11" fmla="*/ 9 h 14"/>
                  <a:gd name="T12" fmla="*/ 38 w 38"/>
                  <a:gd name="T13" fmla="*/ 9 h 14"/>
                  <a:gd name="T14" fmla="*/ 38 w 38"/>
                  <a:gd name="T15" fmla="*/ 0 h 14"/>
                  <a:gd name="T16" fmla="*/ 19 w 38"/>
                  <a:gd name="T17" fmla="*/ 5 h 14"/>
                  <a:gd name="T18" fmla="*/ 0 w 38"/>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0" y="0"/>
                    </a:moveTo>
                    <a:cubicBezTo>
                      <a:pt x="0" y="9"/>
                      <a:pt x="0" y="9"/>
                      <a:pt x="0" y="9"/>
                    </a:cubicBezTo>
                    <a:cubicBezTo>
                      <a:pt x="0" y="9"/>
                      <a:pt x="0" y="9"/>
                      <a:pt x="0" y="9"/>
                    </a:cubicBezTo>
                    <a:cubicBezTo>
                      <a:pt x="0" y="11"/>
                      <a:pt x="7" y="14"/>
                      <a:pt x="19" y="14"/>
                    </a:cubicBezTo>
                    <a:cubicBezTo>
                      <a:pt x="32" y="14"/>
                      <a:pt x="38" y="11"/>
                      <a:pt x="38" y="9"/>
                    </a:cubicBezTo>
                    <a:cubicBezTo>
                      <a:pt x="38" y="9"/>
                      <a:pt x="38" y="9"/>
                      <a:pt x="38" y="9"/>
                    </a:cubicBezTo>
                    <a:cubicBezTo>
                      <a:pt x="38" y="9"/>
                      <a:pt x="38" y="9"/>
                      <a:pt x="38" y="9"/>
                    </a:cubicBezTo>
                    <a:cubicBezTo>
                      <a:pt x="38" y="0"/>
                      <a:pt x="38" y="0"/>
                      <a:pt x="38" y="0"/>
                    </a:cubicBezTo>
                    <a:cubicBezTo>
                      <a:pt x="35" y="4"/>
                      <a:pt x="26" y="5"/>
                      <a:pt x="19" y="5"/>
                    </a:cubicBezTo>
                    <a:cubicBezTo>
                      <a:pt x="13" y="5"/>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46" name="Freeform 145"/>
              <p:cNvSpPr>
                <a:spLocks/>
              </p:cNvSpPr>
              <p:nvPr/>
            </p:nvSpPr>
            <p:spPr bwMode="auto">
              <a:xfrm>
                <a:off x="21070888" y="-712787"/>
                <a:ext cx="77788" cy="28575"/>
              </a:xfrm>
              <a:custGeom>
                <a:avLst/>
                <a:gdLst>
                  <a:gd name="T0" fmla="*/ 0 w 38"/>
                  <a:gd name="T1" fmla="*/ 0 h 14"/>
                  <a:gd name="T2" fmla="*/ 0 w 38"/>
                  <a:gd name="T3" fmla="*/ 9 h 14"/>
                  <a:gd name="T4" fmla="*/ 0 w 38"/>
                  <a:gd name="T5" fmla="*/ 9 h 14"/>
                  <a:gd name="T6" fmla="*/ 19 w 38"/>
                  <a:gd name="T7" fmla="*/ 14 h 14"/>
                  <a:gd name="T8" fmla="*/ 38 w 38"/>
                  <a:gd name="T9" fmla="*/ 9 h 14"/>
                  <a:gd name="T10" fmla="*/ 38 w 38"/>
                  <a:gd name="T11" fmla="*/ 9 h 14"/>
                  <a:gd name="T12" fmla="*/ 38 w 38"/>
                  <a:gd name="T13" fmla="*/ 9 h 14"/>
                  <a:gd name="T14" fmla="*/ 38 w 38"/>
                  <a:gd name="T15" fmla="*/ 0 h 14"/>
                  <a:gd name="T16" fmla="*/ 19 w 38"/>
                  <a:gd name="T17" fmla="*/ 5 h 14"/>
                  <a:gd name="T18" fmla="*/ 0 w 38"/>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4">
                    <a:moveTo>
                      <a:pt x="0" y="0"/>
                    </a:moveTo>
                    <a:cubicBezTo>
                      <a:pt x="0" y="9"/>
                      <a:pt x="0" y="9"/>
                      <a:pt x="0" y="9"/>
                    </a:cubicBezTo>
                    <a:cubicBezTo>
                      <a:pt x="0" y="9"/>
                      <a:pt x="0" y="9"/>
                      <a:pt x="0" y="9"/>
                    </a:cubicBezTo>
                    <a:cubicBezTo>
                      <a:pt x="0" y="11"/>
                      <a:pt x="7" y="14"/>
                      <a:pt x="19" y="14"/>
                    </a:cubicBezTo>
                    <a:cubicBezTo>
                      <a:pt x="32" y="14"/>
                      <a:pt x="38" y="11"/>
                      <a:pt x="38" y="9"/>
                    </a:cubicBezTo>
                    <a:cubicBezTo>
                      <a:pt x="38" y="9"/>
                      <a:pt x="38" y="9"/>
                      <a:pt x="38" y="9"/>
                    </a:cubicBezTo>
                    <a:cubicBezTo>
                      <a:pt x="38" y="9"/>
                      <a:pt x="38" y="9"/>
                      <a:pt x="38" y="9"/>
                    </a:cubicBezTo>
                    <a:cubicBezTo>
                      <a:pt x="38" y="0"/>
                      <a:pt x="38" y="0"/>
                      <a:pt x="38" y="0"/>
                    </a:cubicBezTo>
                    <a:cubicBezTo>
                      <a:pt x="35" y="4"/>
                      <a:pt x="26" y="5"/>
                      <a:pt x="19" y="5"/>
                    </a:cubicBezTo>
                    <a:cubicBezTo>
                      <a:pt x="13" y="5"/>
                      <a:pt x="3" y="4"/>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47" name="Freeform 146"/>
              <p:cNvSpPr>
                <a:spLocks/>
              </p:cNvSpPr>
              <p:nvPr/>
            </p:nvSpPr>
            <p:spPr bwMode="auto">
              <a:xfrm>
                <a:off x="20799425" y="-711200"/>
                <a:ext cx="84138" cy="123825"/>
              </a:xfrm>
              <a:custGeom>
                <a:avLst/>
                <a:gdLst>
                  <a:gd name="T0" fmla="*/ 18 w 41"/>
                  <a:gd name="T1" fmla="*/ 22 h 60"/>
                  <a:gd name="T2" fmla="*/ 30 w 41"/>
                  <a:gd name="T3" fmla="*/ 7 h 60"/>
                  <a:gd name="T4" fmla="*/ 30 w 41"/>
                  <a:gd name="T5" fmla="*/ 0 h 60"/>
                  <a:gd name="T6" fmla="*/ 0 w 41"/>
                  <a:gd name="T7" fmla="*/ 29 h 60"/>
                  <a:gd name="T8" fmla="*/ 36 w 41"/>
                  <a:gd name="T9" fmla="*/ 60 h 60"/>
                  <a:gd name="T10" fmla="*/ 41 w 41"/>
                  <a:gd name="T11" fmla="*/ 42 h 60"/>
                  <a:gd name="T12" fmla="*/ 18 w 41"/>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41" h="60">
                    <a:moveTo>
                      <a:pt x="18" y="22"/>
                    </a:moveTo>
                    <a:cubicBezTo>
                      <a:pt x="18" y="17"/>
                      <a:pt x="22" y="12"/>
                      <a:pt x="30" y="7"/>
                    </a:cubicBezTo>
                    <a:cubicBezTo>
                      <a:pt x="30" y="0"/>
                      <a:pt x="30" y="0"/>
                      <a:pt x="30" y="0"/>
                    </a:cubicBezTo>
                    <a:cubicBezTo>
                      <a:pt x="11" y="7"/>
                      <a:pt x="0" y="18"/>
                      <a:pt x="0" y="29"/>
                    </a:cubicBezTo>
                    <a:cubicBezTo>
                      <a:pt x="0" y="41"/>
                      <a:pt x="14" y="53"/>
                      <a:pt x="36" y="60"/>
                    </a:cubicBezTo>
                    <a:cubicBezTo>
                      <a:pt x="41" y="42"/>
                      <a:pt x="41" y="42"/>
                      <a:pt x="41" y="42"/>
                    </a:cubicBezTo>
                    <a:cubicBezTo>
                      <a:pt x="27" y="37"/>
                      <a:pt x="18" y="30"/>
                      <a:pt x="18" y="22"/>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48" name="Freeform 147"/>
              <p:cNvSpPr>
                <a:spLocks/>
              </p:cNvSpPr>
              <p:nvPr/>
            </p:nvSpPr>
            <p:spPr bwMode="auto">
              <a:xfrm>
                <a:off x="20891500" y="-711200"/>
                <a:ext cx="333375" cy="163513"/>
              </a:xfrm>
              <a:custGeom>
                <a:avLst/>
                <a:gdLst>
                  <a:gd name="T0" fmla="*/ 133 w 162"/>
                  <a:gd name="T1" fmla="*/ 0 h 80"/>
                  <a:gd name="T2" fmla="*/ 133 w 162"/>
                  <a:gd name="T3" fmla="*/ 7 h 80"/>
                  <a:gd name="T4" fmla="*/ 144 w 162"/>
                  <a:gd name="T5" fmla="*/ 22 h 80"/>
                  <a:gd name="T6" fmla="*/ 59 w 162"/>
                  <a:gd name="T7" fmla="*/ 51 h 80"/>
                  <a:gd name="T8" fmla="*/ 26 w 162"/>
                  <a:gd name="T9" fmla="*/ 49 h 80"/>
                  <a:gd name="T10" fmla="*/ 29 w 162"/>
                  <a:gd name="T11" fmla="*/ 39 h 80"/>
                  <a:gd name="T12" fmla="*/ 14 w 162"/>
                  <a:gd name="T13" fmla="*/ 47 h 80"/>
                  <a:gd name="T14" fmla="*/ 14 w 162"/>
                  <a:gd name="T15" fmla="*/ 47 h 80"/>
                  <a:gd name="T16" fmla="*/ 0 w 162"/>
                  <a:gd name="T17" fmla="*/ 54 h 80"/>
                  <a:gd name="T18" fmla="*/ 9 w 162"/>
                  <a:gd name="T19" fmla="*/ 65 h 80"/>
                  <a:gd name="T20" fmla="*/ 9 w 162"/>
                  <a:gd name="T21" fmla="*/ 66 h 80"/>
                  <a:gd name="T22" fmla="*/ 19 w 162"/>
                  <a:gd name="T23" fmla="*/ 80 h 80"/>
                  <a:gd name="T24" fmla="*/ 22 w 162"/>
                  <a:gd name="T25" fmla="*/ 68 h 80"/>
                  <a:gd name="T26" fmla="*/ 22 w 162"/>
                  <a:gd name="T27" fmla="*/ 68 h 80"/>
                  <a:gd name="T28" fmla="*/ 59 w 162"/>
                  <a:gd name="T29" fmla="*/ 70 h 80"/>
                  <a:gd name="T30" fmla="*/ 162 w 162"/>
                  <a:gd name="T31" fmla="*/ 29 h 80"/>
                  <a:gd name="T32" fmla="*/ 133 w 162"/>
                  <a:gd name="T3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80">
                    <a:moveTo>
                      <a:pt x="133" y="0"/>
                    </a:moveTo>
                    <a:cubicBezTo>
                      <a:pt x="133" y="7"/>
                      <a:pt x="133" y="7"/>
                      <a:pt x="133" y="7"/>
                    </a:cubicBezTo>
                    <a:cubicBezTo>
                      <a:pt x="140" y="12"/>
                      <a:pt x="144" y="17"/>
                      <a:pt x="144" y="22"/>
                    </a:cubicBezTo>
                    <a:cubicBezTo>
                      <a:pt x="144" y="38"/>
                      <a:pt x="106" y="51"/>
                      <a:pt x="59" y="51"/>
                    </a:cubicBezTo>
                    <a:cubicBezTo>
                      <a:pt x="47" y="51"/>
                      <a:pt x="36" y="51"/>
                      <a:pt x="26" y="49"/>
                    </a:cubicBezTo>
                    <a:cubicBezTo>
                      <a:pt x="29" y="39"/>
                      <a:pt x="29" y="39"/>
                      <a:pt x="29" y="39"/>
                    </a:cubicBezTo>
                    <a:cubicBezTo>
                      <a:pt x="14" y="47"/>
                      <a:pt x="14" y="47"/>
                      <a:pt x="14" y="47"/>
                    </a:cubicBezTo>
                    <a:cubicBezTo>
                      <a:pt x="14" y="47"/>
                      <a:pt x="14" y="47"/>
                      <a:pt x="14" y="47"/>
                    </a:cubicBezTo>
                    <a:cubicBezTo>
                      <a:pt x="0" y="54"/>
                      <a:pt x="0" y="54"/>
                      <a:pt x="0" y="54"/>
                    </a:cubicBezTo>
                    <a:cubicBezTo>
                      <a:pt x="9" y="65"/>
                      <a:pt x="9" y="65"/>
                      <a:pt x="9" y="65"/>
                    </a:cubicBezTo>
                    <a:cubicBezTo>
                      <a:pt x="9" y="66"/>
                      <a:pt x="9" y="66"/>
                      <a:pt x="9" y="66"/>
                    </a:cubicBezTo>
                    <a:cubicBezTo>
                      <a:pt x="19" y="80"/>
                      <a:pt x="19" y="80"/>
                      <a:pt x="19" y="80"/>
                    </a:cubicBezTo>
                    <a:cubicBezTo>
                      <a:pt x="22" y="68"/>
                      <a:pt x="22" y="68"/>
                      <a:pt x="22" y="68"/>
                    </a:cubicBezTo>
                    <a:cubicBezTo>
                      <a:pt x="22" y="68"/>
                      <a:pt x="22" y="68"/>
                      <a:pt x="22" y="68"/>
                    </a:cubicBezTo>
                    <a:cubicBezTo>
                      <a:pt x="33" y="69"/>
                      <a:pt x="46" y="70"/>
                      <a:pt x="59" y="70"/>
                    </a:cubicBezTo>
                    <a:cubicBezTo>
                      <a:pt x="116" y="70"/>
                      <a:pt x="162" y="52"/>
                      <a:pt x="162" y="29"/>
                    </a:cubicBezTo>
                    <a:cubicBezTo>
                      <a:pt x="162" y="18"/>
                      <a:pt x="151" y="7"/>
                      <a:pt x="133"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grpSp>
        <p:sp>
          <p:nvSpPr>
            <p:cNvPr id="119" name="TextBox 220"/>
            <p:cNvSpPr txBox="1"/>
            <p:nvPr/>
          </p:nvSpPr>
          <p:spPr>
            <a:xfrm>
              <a:off x="3690626" y="-528342"/>
              <a:ext cx="615133" cy="188516"/>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rPr>
                <a:t>REVENUE</a:t>
              </a:r>
            </a:p>
          </p:txBody>
        </p:sp>
      </p:grpSp>
      <p:grpSp>
        <p:nvGrpSpPr>
          <p:cNvPr id="17" name="Group 16"/>
          <p:cNvGrpSpPr/>
          <p:nvPr/>
        </p:nvGrpSpPr>
        <p:grpSpPr>
          <a:xfrm>
            <a:off x="537659" y="2776018"/>
            <a:ext cx="965648" cy="1089256"/>
            <a:chOff x="5144860" y="1040861"/>
            <a:chExt cx="530819" cy="645630"/>
          </a:xfrm>
        </p:grpSpPr>
        <p:sp>
          <p:nvSpPr>
            <p:cNvPr id="113" name="TextBox 267"/>
            <p:cNvSpPr txBox="1"/>
            <p:nvPr/>
          </p:nvSpPr>
          <p:spPr>
            <a:xfrm>
              <a:off x="5144860" y="1463018"/>
              <a:ext cx="530819" cy="223473"/>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rPr>
                <a:t>PROJECTS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rPr>
                <a:t>AND BILLING</a:t>
              </a:r>
            </a:p>
          </p:txBody>
        </p:sp>
        <p:grpSp>
          <p:nvGrpSpPr>
            <p:cNvPr id="114" name="Group 113"/>
            <p:cNvGrpSpPr>
              <a:grpSpLocks noChangeAspect="1"/>
            </p:cNvGrpSpPr>
            <p:nvPr/>
          </p:nvGrpSpPr>
          <p:grpSpPr>
            <a:xfrm>
              <a:off x="5191379" y="1040861"/>
              <a:ext cx="437778" cy="438912"/>
              <a:chOff x="16798925" y="-1985962"/>
              <a:chExt cx="612775" cy="614363"/>
            </a:xfrm>
          </p:grpSpPr>
          <p:sp>
            <p:nvSpPr>
              <p:cNvPr id="115" name="Oval 114"/>
              <p:cNvSpPr>
                <a:spLocks noChangeArrowheads="1"/>
              </p:cNvSpPr>
              <p:nvPr/>
            </p:nvSpPr>
            <p:spPr bwMode="auto">
              <a:xfrm>
                <a:off x="16798925" y="-1985962"/>
                <a:ext cx="612775" cy="614363"/>
              </a:xfrm>
              <a:prstGeom prst="ellipse">
                <a:avLst/>
              </a:prstGeom>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16" name="Freeform 115"/>
              <p:cNvSpPr>
                <a:spLocks/>
              </p:cNvSpPr>
              <p:nvPr/>
            </p:nvSpPr>
            <p:spPr bwMode="auto">
              <a:xfrm>
                <a:off x="16935450" y="-1811337"/>
                <a:ext cx="304800" cy="303213"/>
              </a:xfrm>
              <a:custGeom>
                <a:avLst/>
                <a:gdLst>
                  <a:gd name="T0" fmla="*/ 138 w 148"/>
                  <a:gd name="T1" fmla="*/ 77 h 148"/>
                  <a:gd name="T2" fmla="*/ 138 w 148"/>
                  <a:gd name="T3" fmla="*/ 116 h 148"/>
                  <a:gd name="T4" fmla="*/ 116 w 148"/>
                  <a:gd name="T5" fmla="*/ 137 h 148"/>
                  <a:gd name="T6" fmla="*/ 32 w 148"/>
                  <a:gd name="T7" fmla="*/ 137 h 148"/>
                  <a:gd name="T8" fmla="*/ 11 w 148"/>
                  <a:gd name="T9" fmla="*/ 116 h 148"/>
                  <a:gd name="T10" fmla="*/ 11 w 148"/>
                  <a:gd name="T11" fmla="*/ 31 h 148"/>
                  <a:gd name="T12" fmla="*/ 32 w 148"/>
                  <a:gd name="T13" fmla="*/ 10 h 148"/>
                  <a:gd name="T14" fmla="*/ 100 w 148"/>
                  <a:gd name="T15" fmla="*/ 10 h 148"/>
                  <a:gd name="T16" fmla="*/ 105 w 148"/>
                  <a:gd name="T17" fmla="*/ 0 h 148"/>
                  <a:gd name="T18" fmla="*/ 32 w 148"/>
                  <a:gd name="T19" fmla="*/ 0 h 148"/>
                  <a:gd name="T20" fmla="*/ 0 w 148"/>
                  <a:gd name="T21" fmla="*/ 31 h 148"/>
                  <a:gd name="T22" fmla="*/ 0 w 148"/>
                  <a:gd name="T23" fmla="*/ 116 h 148"/>
                  <a:gd name="T24" fmla="*/ 32 w 148"/>
                  <a:gd name="T25" fmla="*/ 148 h 148"/>
                  <a:gd name="T26" fmla="*/ 116 w 148"/>
                  <a:gd name="T27" fmla="*/ 148 h 148"/>
                  <a:gd name="T28" fmla="*/ 148 w 148"/>
                  <a:gd name="T29" fmla="*/ 116 h 148"/>
                  <a:gd name="T30" fmla="*/ 148 w 148"/>
                  <a:gd name="T31" fmla="*/ 64 h 148"/>
                  <a:gd name="T32" fmla="*/ 138 w 148"/>
                  <a:gd name="T33" fmla="*/ 7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48">
                    <a:moveTo>
                      <a:pt x="138" y="77"/>
                    </a:moveTo>
                    <a:cubicBezTo>
                      <a:pt x="138" y="116"/>
                      <a:pt x="138" y="116"/>
                      <a:pt x="138" y="116"/>
                    </a:cubicBezTo>
                    <a:cubicBezTo>
                      <a:pt x="138" y="128"/>
                      <a:pt x="128" y="137"/>
                      <a:pt x="116" y="137"/>
                    </a:cubicBezTo>
                    <a:cubicBezTo>
                      <a:pt x="32" y="137"/>
                      <a:pt x="32" y="137"/>
                      <a:pt x="32" y="137"/>
                    </a:cubicBezTo>
                    <a:cubicBezTo>
                      <a:pt x="20" y="137"/>
                      <a:pt x="11" y="128"/>
                      <a:pt x="11" y="116"/>
                    </a:cubicBezTo>
                    <a:cubicBezTo>
                      <a:pt x="11" y="31"/>
                      <a:pt x="11" y="31"/>
                      <a:pt x="11" y="31"/>
                    </a:cubicBezTo>
                    <a:cubicBezTo>
                      <a:pt x="11" y="20"/>
                      <a:pt x="20" y="10"/>
                      <a:pt x="32" y="10"/>
                    </a:cubicBezTo>
                    <a:cubicBezTo>
                      <a:pt x="100" y="10"/>
                      <a:pt x="100" y="10"/>
                      <a:pt x="100" y="10"/>
                    </a:cubicBezTo>
                    <a:cubicBezTo>
                      <a:pt x="105" y="0"/>
                      <a:pt x="105" y="0"/>
                      <a:pt x="105" y="0"/>
                    </a:cubicBezTo>
                    <a:cubicBezTo>
                      <a:pt x="32" y="0"/>
                      <a:pt x="32" y="0"/>
                      <a:pt x="32" y="0"/>
                    </a:cubicBezTo>
                    <a:cubicBezTo>
                      <a:pt x="14" y="0"/>
                      <a:pt x="0" y="14"/>
                      <a:pt x="0" y="31"/>
                    </a:cubicBezTo>
                    <a:cubicBezTo>
                      <a:pt x="0" y="116"/>
                      <a:pt x="0" y="116"/>
                      <a:pt x="0" y="116"/>
                    </a:cubicBezTo>
                    <a:cubicBezTo>
                      <a:pt x="0" y="134"/>
                      <a:pt x="14" y="148"/>
                      <a:pt x="32" y="148"/>
                    </a:cubicBezTo>
                    <a:cubicBezTo>
                      <a:pt x="116" y="148"/>
                      <a:pt x="116" y="148"/>
                      <a:pt x="116" y="148"/>
                    </a:cubicBezTo>
                    <a:cubicBezTo>
                      <a:pt x="134" y="148"/>
                      <a:pt x="148" y="134"/>
                      <a:pt x="148" y="116"/>
                    </a:cubicBezTo>
                    <a:cubicBezTo>
                      <a:pt x="148" y="64"/>
                      <a:pt x="148" y="64"/>
                      <a:pt x="148" y="64"/>
                    </a:cubicBezTo>
                    <a:lnTo>
                      <a:pt x="138" y="77"/>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17" name="Freeform 116"/>
              <p:cNvSpPr>
                <a:spLocks/>
              </p:cNvSpPr>
              <p:nvPr/>
            </p:nvSpPr>
            <p:spPr bwMode="auto">
              <a:xfrm>
                <a:off x="16968788" y="-1857375"/>
                <a:ext cx="314325" cy="317500"/>
              </a:xfrm>
              <a:custGeom>
                <a:avLst/>
                <a:gdLst>
                  <a:gd name="T0" fmla="*/ 0 w 198"/>
                  <a:gd name="T1" fmla="*/ 117 h 200"/>
                  <a:gd name="T2" fmla="*/ 82 w 198"/>
                  <a:gd name="T3" fmla="*/ 200 h 200"/>
                  <a:gd name="T4" fmla="*/ 198 w 198"/>
                  <a:gd name="T5" fmla="*/ 56 h 200"/>
                  <a:gd name="T6" fmla="*/ 144 w 198"/>
                  <a:gd name="T7" fmla="*/ 0 h 200"/>
                  <a:gd name="T8" fmla="*/ 82 w 198"/>
                  <a:gd name="T9" fmla="*/ 132 h 200"/>
                  <a:gd name="T10" fmla="*/ 42 w 198"/>
                  <a:gd name="T11" fmla="*/ 64 h 200"/>
                  <a:gd name="T12" fmla="*/ 0 w 198"/>
                  <a:gd name="T13" fmla="*/ 117 h 200"/>
                </a:gdLst>
                <a:ahLst/>
                <a:cxnLst>
                  <a:cxn ang="0">
                    <a:pos x="T0" y="T1"/>
                  </a:cxn>
                  <a:cxn ang="0">
                    <a:pos x="T2" y="T3"/>
                  </a:cxn>
                  <a:cxn ang="0">
                    <a:pos x="T4" y="T5"/>
                  </a:cxn>
                  <a:cxn ang="0">
                    <a:pos x="T6" y="T7"/>
                  </a:cxn>
                  <a:cxn ang="0">
                    <a:pos x="T8" y="T9"/>
                  </a:cxn>
                  <a:cxn ang="0">
                    <a:pos x="T10" y="T11"/>
                  </a:cxn>
                  <a:cxn ang="0">
                    <a:pos x="T12" y="T13"/>
                  </a:cxn>
                </a:cxnLst>
                <a:rect l="0" t="0" r="r" b="b"/>
                <a:pathLst>
                  <a:path w="198" h="200">
                    <a:moveTo>
                      <a:pt x="0" y="117"/>
                    </a:moveTo>
                    <a:lnTo>
                      <a:pt x="82" y="200"/>
                    </a:lnTo>
                    <a:lnTo>
                      <a:pt x="198" y="56"/>
                    </a:lnTo>
                    <a:lnTo>
                      <a:pt x="144" y="0"/>
                    </a:lnTo>
                    <a:lnTo>
                      <a:pt x="82" y="132"/>
                    </a:lnTo>
                    <a:lnTo>
                      <a:pt x="42" y="64"/>
                    </a:lnTo>
                    <a:lnTo>
                      <a:pt x="0" y="117"/>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grpSp>
      </p:grpSp>
      <p:grpSp>
        <p:nvGrpSpPr>
          <p:cNvPr id="18" name="Group 17"/>
          <p:cNvGrpSpPr>
            <a:grpSpLocks noChangeAspect="1"/>
          </p:cNvGrpSpPr>
          <p:nvPr/>
        </p:nvGrpSpPr>
        <p:grpSpPr>
          <a:xfrm>
            <a:off x="47170" y="4793218"/>
            <a:ext cx="862737" cy="1077713"/>
            <a:chOff x="-1277266" y="3974655"/>
            <a:chExt cx="745803" cy="931640"/>
          </a:xfrm>
        </p:grpSpPr>
        <p:sp>
          <p:nvSpPr>
            <p:cNvPr id="108" name="TextBox 273"/>
            <p:cNvSpPr txBox="1"/>
            <p:nvPr/>
          </p:nvSpPr>
          <p:spPr>
            <a:xfrm>
              <a:off x="-1277266" y="4560415"/>
              <a:ext cx="745803" cy="345880"/>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rPr>
                <a:t>TIME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rPr>
                <a:t>TRACKING</a:t>
              </a:r>
            </a:p>
          </p:txBody>
        </p:sp>
        <p:grpSp>
          <p:nvGrpSpPr>
            <p:cNvPr id="109" name="Group 108"/>
            <p:cNvGrpSpPr/>
            <p:nvPr/>
          </p:nvGrpSpPr>
          <p:grpSpPr>
            <a:xfrm>
              <a:off x="-1202457" y="3974655"/>
              <a:ext cx="614363" cy="614363"/>
              <a:chOff x="20702588" y="-2998787"/>
              <a:chExt cx="614363" cy="614363"/>
            </a:xfrm>
          </p:grpSpPr>
          <p:sp>
            <p:nvSpPr>
              <p:cNvPr id="110" name="Oval 109"/>
              <p:cNvSpPr>
                <a:spLocks noChangeArrowheads="1"/>
              </p:cNvSpPr>
              <p:nvPr/>
            </p:nvSpPr>
            <p:spPr bwMode="auto">
              <a:xfrm>
                <a:off x="20702588" y="-2998787"/>
                <a:ext cx="614363" cy="614363"/>
              </a:xfrm>
              <a:prstGeom prst="ellipse">
                <a:avLst/>
              </a:prstGeom>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11" name="Freeform 110"/>
              <p:cNvSpPr>
                <a:spLocks/>
              </p:cNvSpPr>
              <p:nvPr/>
            </p:nvSpPr>
            <p:spPr bwMode="auto">
              <a:xfrm>
                <a:off x="20828000" y="-2874962"/>
                <a:ext cx="363538" cy="365125"/>
              </a:xfrm>
              <a:custGeom>
                <a:avLst/>
                <a:gdLst>
                  <a:gd name="T0" fmla="*/ 151 w 177"/>
                  <a:gd name="T1" fmla="*/ 26 h 178"/>
                  <a:gd name="T2" fmla="*/ 89 w 177"/>
                  <a:gd name="T3" fmla="*/ 0 h 178"/>
                  <a:gd name="T4" fmla="*/ 26 w 177"/>
                  <a:gd name="T5" fmla="*/ 26 h 178"/>
                  <a:gd name="T6" fmla="*/ 25 w 177"/>
                  <a:gd name="T7" fmla="*/ 28 h 178"/>
                  <a:gd name="T8" fmla="*/ 11 w 177"/>
                  <a:gd name="T9" fmla="*/ 14 h 178"/>
                  <a:gd name="T10" fmla="*/ 11 w 177"/>
                  <a:gd name="T11" fmla="*/ 58 h 178"/>
                  <a:gd name="T12" fmla="*/ 55 w 177"/>
                  <a:gd name="T13" fmla="*/ 58 h 178"/>
                  <a:gd name="T14" fmla="*/ 40 w 177"/>
                  <a:gd name="T15" fmla="*/ 43 h 178"/>
                  <a:gd name="T16" fmla="*/ 42 w 177"/>
                  <a:gd name="T17" fmla="*/ 42 h 178"/>
                  <a:gd name="T18" fmla="*/ 89 w 177"/>
                  <a:gd name="T19" fmla="*/ 23 h 178"/>
                  <a:gd name="T20" fmla="*/ 136 w 177"/>
                  <a:gd name="T21" fmla="*/ 42 h 178"/>
                  <a:gd name="T22" fmla="*/ 155 w 177"/>
                  <a:gd name="T23" fmla="*/ 89 h 178"/>
                  <a:gd name="T24" fmla="*/ 136 w 177"/>
                  <a:gd name="T25" fmla="*/ 136 h 178"/>
                  <a:gd name="T26" fmla="*/ 89 w 177"/>
                  <a:gd name="T27" fmla="*/ 156 h 178"/>
                  <a:gd name="T28" fmla="*/ 42 w 177"/>
                  <a:gd name="T29" fmla="*/ 136 h 178"/>
                  <a:gd name="T30" fmla="*/ 22 w 177"/>
                  <a:gd name="T31" fmla="*/ 89 h 178"/>
                  <a:gd name="T32" fmla="*/ 11 w 177"/>
                  <a:gd name="T33" fmla="*/ 78 h 178"/>
                  <a:gd name="T34" fmla="*/ 0 w 177"/>
                  <a:gd name="T35" fmla="*/ 89 h 178"/>
                  <a:gd name="T36" fmla="*/ 26 w 177"/>
                  <a:gd name="T37" fmla="*/ 152 h 178"/>
                  <a:gd name="T38" fmla="*/ 89 w 177"/>
                  <a:gd name="T39" fmla="*/ 178 h 178"/>
                  <a:gd name="T40" fmla="*/ 89 w 177"/>
                  <a:gd name="T41" fmla="*/ 178 h 178"/>
                  <a:gd name="T42" fmla="*/ 151 w 177"/>
                  <a:gd name="T43" fmla="*/ 152 h 178"/>
                  <a:gd name="T44" fmla="*/ 177 w 177"/>
                  <a:gd name="T45" fmla="*/ 89 h 178"/>
                  <a:gd name="T46" fmla="*/ 151 w 177"/>
                  <a:gd name="T47" fmla="*/ 2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7" h="178">
                    <a:moveTo>
                      <a:pt x="151" y="26"/>
                    </a:moveTo>
                    <a:cubicBezTo>
                      <a:pt x="135" y="10"/>
                      <a:pt x="113" y="0"/>
                      <a:pt x="89" y="0"/>
                    </a:cubicBezTo>
                    <a:cubicBezTo>
                      <a:pt x="64" y="0"/>
                      <a:pt x="42" y="10"/>
                      <a:pt x="26" y="26"/>
                    </a:cubicBezTo>
                    <a:cubicBezTo>
                      <a:pt x="26" y="27"/>
                      <a:pt x="25" y="27"/>
                      <a:pt x="25" y="28"/>
                    </a:cubicBezTo>
                    <a:cubicBezTo>
                      <a:pt x="11" y="14"/>
                      <a:pt x="11" y="14"/>
                      <a:pt x="11" y="14"/>
                    </a:cubicBezTo>
                    <a:cubicBezTo>
                      <a:pt x="11" y="58"/>
                      <a:pt x="11" y="58"/>
                      <a:pt x="11" y="58"/>
                    </a:cubicBezTo>
                    <a:cubicBezTo>
                      <a:pt x="55" y="58"/>
                      <a:pt x="55" y="58"/>
                      <a:pt x="55" y="58"/>
                    </a:cubicBezTo>
                    <a:cubicBezTo>
                      <a:pt x="40" y="43"/>
                      <a:pt x="40" y="43"/>
                      <a:pt x="40" y="43"/>
                    </a:cubicBezTo>
                    <a:cubicBezTo>
                      <a:pt x="41" y="43"/>
                      <a:pt x="41" y="42"/>
                      <a:pt x="42" y="42"/>
                    </a:cubicBezTo>
                    <a:cubicBezTo>
                      <a:pt x="54" y="30"/>
                      <a:pt x="70" y="23"/>
                      <a:pt x="89" y="23"/>
                    </a:cubicBezTo>
                    <a:cubicBezTo>
                      <a:pt x="107" y="23"/>
                      <a:pt x="123" y="30"/>
                      <a:pt x="136" y="42"/>
                    </a:cubicBezTo>
                    <a:cubicBezTo>
                      <a:pt x="148" y="54"/>
                      <a:pt x="155" y="71"/>
                      <a:pt x="155" y="89"/>
                    </a:cubicBezTo>
                    <a:cubicBezTo>
                      <a:pt x="155" y="107"/>
                      <a:pt x="148" y="124"/>
                      <a:pt x="136" y="136"/>
                    </a:cubicBezTo>
                    <a:cubicBezTo>
                      <a:pt x="123" y="148"/>
                      <a:pt x="107" y="156"/>
                      <a:pt x="89" y="156"/>
                    </a:cubicBezTo>
                    <a:cubicBezTo>
                      <a:pt x="70" y="156"/>
                      <a:pt x="54" y="148"/>
                      <a:pt x="42" y="136"/>
                    </a:cubicBezTo>
                    <a:cubicBezTo>
                      <a:pt x="30" y="124"/>
                      <a:pt x="22" y="107"/>
                      <a:pt x="22" y="89"/>
                    </a:cubicBezTo>
                    <a:cubicBezTo>
                      <a:pt x="22" y="83"/>
                      <a:pt x="17" y="78"/>
                      <a:pt x="11" y="78"/>
                    </a:cubicBezTo>
                    <a:cubicBezTo>
                      <a:pt x="5" y="78"/>
                      <a:pt x="0" y="83"/>
                      <a:pt x="0" y="89"/>
                    </a:cubicBezTo>
                    <a:cubicBezTo>
                      <a:pt x="0" y="113"/>
                      <a:pt x="10" y="136"/>
                      <a:pt x="26" y="152"/>
                    </a:cubicBezTo>
                    <a:cubicBezTo>
                      <a:pt x="42" y="168"/>
                      <a:pt x="64" y="178"/>
                      <a:pt x="89" y="178"/>
                    </a:cubicBezTo>
                    <a:cubicBezTo>
                      <a:pt x="89" y="178"/>
                      <a:pt x="89" y="178"/>
                      <a:pt x="89" y="178"/>
                    </a:cubicBezTo>
                    <a:cubicBezTo>
                      <a:pt x="113" y="178"/>
                      <a:pt x="135" y="168"/>
                      <a:pt x="151" y="152"/>
                    </a:cubicBezTo>
                    <a:cubicBezTo>
                      <a:pt x="167" y="136"/>
                      <a:pt x="177" y="113"/>
                      <a:pt x="177" y="89"/>
                    </a:cubicBezTo>
                    <a:cubicBezTo>
                      <a:pt x="177" y="65"/>
                      <a:pt x="167" y="42"/>
                      <a:pt x="151" y="26"/>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12" name="Freeform 111"/>
              <p:cNvSpPr>
                <a:spLocks/>
              </p:cNvSpPr>
              <p:nvPr/>
            </p:nvSpPr>
            <p:spPr bwMode="auto">
              <a:xfrm>
                <a:off x="20988338" y="-2774950"/>
                <a:ext cx="103188" cy="193675"/>
              </a:xfrm>
              <a:custGeom>
                <a:avLst/>
                <a:gdLst>
                  <a:gd name="T0" fmla="*/ 46 w 50"/>
                  <a:gd name="T1" fmla="*/ 3 h 94"/>
                  <a:gd name="T2" fmla="*/ 46 w 50"/>
                  <a:gd name="T3" fmla="*/ 19 h 94"/>
                  <a:gd name="T4" fmla="*/ 46 w 50"/>
                  <a:gd name="T5" fmla="*/ 19 h 94"/>
                  <a:gd name="T6" fmla="*/ 22 w 50"/>
                  <a:gd name="T7" fmla="*/ 43 h 94"/>
                  <a:gd name="T8" fmla="*/ 22 w 50"/>
                  <a:gd name="T9" fmla="*/ 83 h 94"/>
                  <a:gd name="T10" fmla="*/ 11 w 50"/>
                  <a:gd name="T11" fmla="*/ 94 h 94"/>
                  <a:gd name="T12" fmla="*/ 11 w 50"/>
                  <a:gd name="T13" fmla="*/ 94 h 94"/>
                  <a:gd name="T14" fmla="*/ 0 w 50"/>
                  <a:gd name="T15" fmla="*/ 83 h 94"/>
                  <a:gd name="T16" fmla="*/ 0 w 50"/>
                  <a:gd name="T17" fmla="*/ 83 h 94"/>
                  <a:gd name="T18" fmla="*/ 0 w 50"/>
                  <a:gd name="T19" fmla="*/ 38 h 94"/>
                  <a:gd name="T20" fmla="*/ 3 w 50"/>
                  <a:gd name="T21" fmla="*/ 31 h 94"/>
                  <a:gd name="T22" fmla="*/ 3 w 50"/>
                  <a:gd name="T23" fmla="*/ 31 h 94"/>
                  <a:gd name="T24" fmla="*/ 30 w 50"/>
                  <a:gd name="T25" fmla="*/ 3 h 94"/>
                  <a:gd name="T26" fmla="*/ 38 w 50"/>
                  <a:gd name="T27" fmla="*/ 0 h 94"/>
                  <a:gd name="T28" fmla="*/ 38 w 50"/>
                  <a:gd name="T29" fmla="*/ 0 h 94"/>
                  <a:gd name="T30" fmla="*/ 46 w 50"/>
                  <a:gd name="T31"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94">
                    <a:moveTo>
                      <a:pt x="46" y="3"/>
                    </a:moveTo>
                    <a:cubicBezTo>
                      <a:pt x="50" y="7"/>
                      <a:pt x="50" y="14"/>
                      <a:pt x="46" y="19"/>
                    </a:cubicBezTo>
                    <a:cubicBezTo>
                      <a:pt x="46" y="19"/>
                      <a:pt x="46" y="19"/>
                      <a:pt x="46" y="19"/>
                    </a:cubicBezTo>
                    <a:cubicBezTo>
                      <a:pt x="22" y="43"/>
                      <a:pt x="22" y="43"/>
                      <a:pt x="22" y="43"/>
                    </a:cubicBezTo>
                    <a:cubicBezTo>
                      <a:pt x="22" y="83"/>
                      <a:pt x="22" y="83"/>
                      <a:pt x="22" y="83"/>
                    </a:cubicBezTo>
                    <a:cubicBezTo>
                      <a:pt x="22" y="89"/>
                      <a:pt x="17" y="94"/>
                      <a:pt x="11" y="94"/>
                    </a:cubicBezTo>
                    <a:cubicBezTo>
                      <a:pt x="11" y="94"/>
                      <a:pt x="11" y="94"/>
                      <a:pt x="11" y="94"/>
                    </a:cubicBezTo>
                    <a:cubicBezTo>
                      <a:pt x="4" y="94"/>
                      <a:pt x="0" y="89"/>
                      <a:pt x="0" y="83"/>
                    </a:cubicBezTo>
                    <a:cubicBezTo>
                      <a:pt x="0" y="83"/>
                      <a:pt x="0" y="83"/>
                      <a:pt x="0" y="83"/>
                    </a:cubicBezTo>
                    <a:cubicBezTo>
                      <a:pt x="0" y="38"/>
                      <a:pt x="0" y="38"/>
                      <a:pt x="0" y="38"/>
                    </a:cubicBezTo>
                    <a:cubicBezTo>
                      <a:pt x="0" y="35"/>
                      <a:pt x="1" y="33"/>
                      <a:pt x="3" y="31"/>
                    </a:cubicBezTo>
                    <a:cubicBezTo>
                      <a:pt x="3" y="31"/>
                      <a:pt x="3" y="31"/>
                      <a:pt x="3" y="31"/>
                    </a:cubicBezTo>
                    <a:cubicBezTo>
                      <a:pt x="30" y="3"/>
                      <a:pt x="30" y="3"/>
                      <a:pt x="30" y="3"/>
                    </a:cubicBezTo>
                    <a:cubicBezTo>
                      <a:pt x="32" y="1"/>
                      <a:pt x="35" y="0"/>
                      <a:pt x="38" y="0"/>
                    </a:cubicBezTo>
                    <a:cubicBezTo>
                      <a:pt x="38" y="0"/>
                      <a:pt x="38" y="0"/>
                      <a:pt x="38" y="0"/>
                    </a:cubicBezTo>
                    <a:cubicBezTo>
                      <a:pt x="41" y="0"/>
                      <a:pt x="44" y="1"/>
                      <a:pt x="46" y="3"/>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grpSp>
      </p:grpSp>
      <p:grpSp>
        <p:nvGrpSpPr>
          <p:cNvPr id="20" name="Group 19"/>
          <p:cNvGrpSpPr/>
          <p:nvPr/>
        </p:nvGrpSpPr>
        <p:grpSpPr>
          <a:xfrm>
            <a:off x="6910531" y="2595406"/>
            <a:ext cx="1143583" cy="946446"/>
            <a:chOff x="6414565" y="1591731"/>
            <a:chExt cx="622898" cy="554966"/>
          </a:xfrm>
        </p:grpSpPr>
        <p:sp>
          <p:nvSpPr>
            <p:cNvPr id="98" name="TextBox 285"/>
            <p:cNvSpPr txBox="1"/>
            <p:nvPr/>
          </p:nvSpPr>
          <p:spPr>
            <a:xfrm>
              <a:off x="6414565" y="2015856"/>
              <a:ext cx="622898" cy="130841"/>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rPr>
                <a:t>PROCUREMENT</a:t>
              </a:r>
            </a:p>
          </p:txBody>
        </p:sp>
        <p:grpSp>
          <p:nvGrpSpPr>
            <p:cNvPr id="99" name="Group 98"/>
            <p:cNvGrpSpPr/>
            <p:nvPr/>
          </p:nvGrpSpPr>
          <p:grpSpPr>
            <a:xfrm>
              <a:off x="6506042" y="1591731"/>
              <a:ext cx="437330" cy="436200"/>
              <a:chOff x="19140488" y="-1041400"/>
              <a:chExt cx="614363" cy="612775"/>
            </a:xfrm>
          </p:grpSpPr>
          <p:sp>
            <p:nvSpPr>
              <p:cNvPr id="100" name="Oval 99"/>
              <p:cNvSpPr>
                <a:spLocks noChangeArrowheads="1"/>
              </p:cNvSpPr>
              <p:nvPr/>
            </p:nvSpPr>
            <p:spPr bwMode="auto">
              <a:xfrm>
                <a:off x="19140488" y="-1041400"/>
                <a:ext cx="614363" cy="612775"/>
              </a:xfrm>
              <a:prstGeom prst="ellipse">
                <a:avLst/>
              </a:prstGeom>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01" name="Freeform 100"/>
              <p:cNvSpPr>
                <a:spLocks noEditPoints="1"/>
              </p:cNvSpPr>
              <p:nvPr/>
            </p:nvSpPr>
            <p:spPr bwMode="auto">
              <a:xfrm>
                <a:off x="19253200" y="-909637"/>
                <a:ext cx="349250" cy="365125"/>
              </a:xfrm>
              <a:custGeom>
                <a:avLst/>
                <a:gdLst>
                  <a:gd name="T0" fmla="*/ 76 w 170"/>
                  <a:gd name="T1" fmla="*/ 150 h 178"/>
                  <a:gd name="T2" fmla="*/ 62 w 170"/>
                  <a:gd name="T3" fmla="*/ 164 h 178"/>
                  <a:gd name="T4" fmla="*/ 76 w 170"/>
                  <a:gd name="T5" fmla="*/ 178 h 178"/>
                  <a:gd name="T6" fmla="*/ 90 w 170"/>
                  <a:gd name="T7" fmla="*/ 164 h 178"/>
                  <a:gd name="T8" fmla="*/ 76 w 170"/>
                  <a:gd name="T9" fmla="*/ 150 h 178"/>
                  <a:gd name="T10" fmla="*/ 158 w 170"/>
                  <a:gd name="T11" fmla="*/ 108 h 178"/>
                  <a:gd name="T12" fmla="*/ 157 w 170"/>
                  <a:gd name="T13" fmla="*/ 111 h 178"/>
                  <a:gd name="T14" fmla="*/ 112 w 170"/>
                  <a:gd name="T15" fmla="*/ 111 h 178"/>
                  <a:gd name="T16" fmla="*/ 112 w 170"/>
                  <a:gd name="T17" fmla="*/ 104 h 178"/>
                  <a:gd name="T18" fmla="*/ 101 w 170"/>
                  <a:gd name="T19" fmla="*/ 95 h 178"/>
                  <a:gd name="T20" fmla="*/ 101 w 170"/>
                  <a:gd name="T21" fmla="*/ 111 h 178"/>
                  <a:gd name="T22" fmla="*/ 78 w 170"/>
                  <a:gd name="T23" fmla="*/ 111 h 178"/>
                  <a:gd name="T24" fmla="*/ 78 w 170"/>
                  <a:gd name="T25" fmla="*/ 92 h 178"/>
                  <a:gd name="T26" fmla="*/ 98 w 170"/>
                  <a:gd name="T27" fmla="*/ 92 h 178"/>
                  <a:gd name="T28" fmla="*/ 92 w 170"/>
                  <a:gd name="T29" fmla="*/ 81 h 178"/>
                  <a:gd name="T30" fmla="*/ 78 w 170"/>
                  <a:gd name="T31" fmla="*/ 81 h 178"/>
                  <a:gd name="T32" fmla="*/ 78 w 170"/>
                  <a:gd name="T33" fmla="*/ 54 h 178"/>
                  <a:gd name="T34" fmla="*/ 90 w 170"/>
                  <a:gd name="T35" fmla="*/ 55 h 178"/>
                  <a:gd name="T36" fmla="*/ 93 w 170"/>
                  <a:gd name="T37" fmla="*/ 44 h 178"/>
                  <a:gd name="T38" fmla="*/ 42 w 170"/>
                  <a:gd name="T39" fmla="*/ 40 h 178"/>
                  <a:gd name="T40" fmla="*/ 38 w 170"/>
                  <a:gd name="T41" fmla="*/ 22 h 178"/>
                  <a:gd name="T42" fmla="*/ 39 w 170"/>
                  <a:gd name="T43" fmla="*/ 20 h 178"/>
                  <a:gd name="T44" fmla="*/ 34 w 170"/>
                  <a:gd name="T45" fmla="*/ 10 h 178"/>
                  <a:gd name="T46" fmla="*/ 12 w 170"/>
                  <a:gd name="T47" fmla="*/ 1 h 178"/>
                  <a:gd name="T48" fmla="*/ 1 w 170"/>
                  <a:gd name="T49" fmla="*/ 6 h 178"/>
                  <a:gd name="T50" fmla="*/ 6 w 170"/>
                  <a:gd name="T51" fmla="*/ 17 h 178"/>
                  <a:gd name="T52" fmla="*/ 27 w 170"/>
                  <a:gd name="T53" fmla="*/ 25 h 178"/>
                  <a:gd name="T54" fmla="*/ 52 w 170"/>
                  <a:gd name="T55" fmla="*/ 132 h 178"/>
                  <a:gd name="T56" fmla="*/ 52 w 170"/>
                  <a:gd name="T57" fmla="*/ 132 h 178"/>
                  <a:gd name="T58" fmla="*/ 58 w 170"/>
                  <a:gd name="T59" fmla="*/ 141 h 178"/>
                  <a:gd name="T60" fmla="*/ 68 w 170"/>
                  <a:gd name="T61" fmla="*/ 145 h 178"/>
                  <a:gd name="T62" fmla="*/ 156 w 170"/>
                  <a:gd name="T63" fmla="*/ 145 h 178"/>
                  <a:gd name="T64" fmla="*/ 162 w 170"/>
                  <a:gd name="T65" fmla="*/ 139 h 178"/>
                  <a:gd name="T66" fmla="*/ 156 w 170"/>
                  <a:gd name="T67" fmla="*/ 134 h 178"/>
                  <a:gd name="T68" fmla="*/ 68 w 170"/>
                  <a:gd name="T69" fmla="*/ 134 h 178"/>
                  <a:gd name="T70" fmla="*/ 65 w 170"/>
                  <a:gd name="T71" fmla="*/ 132 h 178"/>
                  <a:gd name="T72" fmla="*/ 63 w 170"/>
                  <a:gd name="T73" fmla="*/ 129 h 178"/>
                  <a:gd name="T74" fmla="*/ 63 w 170"/>
                  <a:gd name="T75" fmla="*/ 129 h 178"/>
                  <a:gd name="T76" fmla="*/ 61 w 170"/>
                  <a:gd name="T77" fmla="*/ 123 h 178"/>
                  <a:gd name="T78" fmla="*/ 162 w 170"/>
                  <a:gd name="T79" fmla="*/ 123 h 178"/>
                  <a:gd name="T80" fmla="*/ 167 w 170"/>
                  <a:gd name="T81" fmla="*/ 118 h 178"/>
                  <a:gd name="T82" fmla="*/ 170 w 170"/>
                  <a:gd name="T83" fmla="*/ 101 h 178"/>
                  <a:gd name="T84" fmla="*/ 158 w 170"/>
                  <a:gd name="T85" fmla="*/ 108 h 178"/>
                  <a:gd name="T86" fmla="*/ 67 w 170"/>
                  <a:gd name="T87" fmla="*/ 111 h 178"/>
                  <a:gd name="T88" fmla="*/ 59 w 170"/>
                  <a:gd name="T89" fmla="*/ 111 h 178"/>
                  <a:gd name="T90" fmla="*/ 54 w 170"/>
                  <a:gd name="T91" fmla="*/ 92 h 178"/>
                  <a:gd name="T92" fmla="*/ 67 w 170"/>
                  <a:gd name="T93" fmla="*/ 92 h 178"/>
                  <a:gd name="T94" fmla="*/ 67 w 170"/>
                  <a:gd name="T95" fmla="*/ 111 h 178"/>
                  <a:gd name="T96" fmla="*/ 67 w 170"/>
                  <a:gd name="T97" fmla="*/ 81 h 178"/>
                  <a:gd name="T98" fmla="*/ 52 w 170"/>
                  <a:gd name="T99" fmla="*/ 81 h 178"/>
                  <a:gd name="T100" fmla="*/ 45 w 170"/>
                  <a:gd name="T101" fmla="*/ 51 h 178"/>
                  <a:gd name="T102" fmla="*/ 67 w 170"/>
                  <a:gd name="T103" fmla="*/ 53 h 178"/>
                  <a:gd name="T104" fmla="*/ 67 w 170"/>
                  <a:gd name="T105" fmla="*/ 81 h 178"/>
                  <a:gd name="T106" fmla="*/ 142 w 170"/>
                  <a:gd name="T107" fmla="*/ 150 h 178"/>
                  <a:gd name="T108" fmla="*/ 128 w 170"/>
                  <a:gd name="T109" fmla="*/ 164 h 178"/>
                  <a:gd name="T110" fmla="*/ 142 w 170"/>
                  <a:gd name="T111" fmla="*/ 178 h 178"/>
                  <a:gd name="T112" fmla="*/ 156 w 170"/>
                  <a:gd name="T113" fmla="*/ 164 h 178"/>
                  <a:gd name="T114" fmla="*/ 142 w 170"/>
                  <a:gd name="T115" fmla="*/ 1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0" h="178">
                    <a:moveTo>
                      <a:pt x="76" y="150"/>
                    </a:moveTo>
                    <a:cubicBezTo>
                      <a:pt x="68" y="150"/>
                      <a:pt x="62" y="156"/>
                      <a:pt x="62" y="164"/>
                    </a:cubicBezTo>
                    <a:cubicBezTo>
                      <a:pt x="62" y="172"/>
                      <a:pt x="68" y="178"/>
                      <a:pt x="76" y="178"/>
                    </a:cubicBezTo>
                    <a:cubicBezTo>
                      <a:pt x="83" y="178"/>
                      <a:pt x="90" y="172"/>
                      <a:pt x="90" y="164"/>
                    </a:cubicBezTo>
                    <a:cubicBezTo>
                      <a:pt x="90" y="156"/>
                      <a:pt x="83" y="150"/>
                      <a:pt x="76" y="150"/>
                    </a:cubicBezTo>
                    <a:close/>
                    <a:moveTo>
                      <a:pt x="158" y="108"/>
                    </a:moveTo>
                    <a:cubicBezTo>
                      <a:pt x="157" y="111"/>
                      <a:pt x="157" y="111"/>
                      <a:pt x="157" y="111"/>
                    </a:cubicBezTo>
                    <a:cubicBezTo>
                      <a:pt x="112" y="111"/>
                      <a:pt x="112" y="111"/>
                      <a:pt x="112" y="111"/>
                    </a:cubicBezTo>
                    <a:cubicBezTo>
                      <a:pt x="112" y="104"/>
                      <a:pt x="112" y="104"/>
                      <a:pt x="112" y="104"/>
                    </a:cubicBezTo>
                    <a:cubicBezTo>
                      <a:pt x="108" y="101"/>
                      <a:pt x="104" y="98"/>
                      <a:pt x="101" y="95"/>
                    </a:cubicBezTo>
                    <a:cubicBezTo>
                      <a:pt x="101" y="111"/>
                      <a:pt x="101" y="111"/>
                      <a:pt x="101" y="111"/>
                    </a:cubicBezTo>
                    <a:cubicBezTo>
                      <a:pt x="78" y="111"/>
                      <a:pt x="78" y="111"/>
                      <a:pt x="78" y="111"/>
                    </a:cubicBezTo>
                    <a:cubicBezTo>
                      <a:pt x="78" y="92"/>
                      <a:pt x="78" y="92"/>
                      <a:pt x="78" y="92"/>
                    </a:cubicBezTo>
                    <a:cubicBezTo>
                      <a:pt x="98" y="92"/>
                      <a:pt x="98" y="92"/>
                      <a:pt x="98" y="92"/>
                    </a:cubicBezTo>
                    <a:cubicBezTo>
                      <a:pt x="95" y="89"/>
                      <a:pt x="94" y="85"/>
                      <a:pt x="92" y="81"/>
                    </a:cubicBezTo>
                    <a:cubicBezTo>
                      <a:pt x="78" y="81"/>
                      <a:pt x="78" y="81"/>
                      <a:pt x="78" y="81"/>
                    </a:cubicBezTo>
                    <a:cubicBezTo>
                      <a:pt x="78" y="54"/>
                      <a:pt x="78" y="54"/>
                      <a:pt x="78" y="54"/>
                    </a:cubicBezTo>
                    <a:cubicBezTo>
                      <a:pt x="90" y="55"/>
                      <a:pt x="90" y="55"/>
                      <a:pt x="90" y="55"/>
                    </a:cubicBezTo>
                    <a:cubicBezTo>
                      <a:pt x="91" y="51"/>
                      <a:pt x="91" y="47"/>
                      <a:pt x="93" y="44"/>
                    </a:cubicBezTo>
                    <a:cubicBezTo>
                      <a:pt x="42" y="40"/>
                      <a:pt x="42" y="40"/>
                      <a:pt x="42" y="40"/>
                    </a:cubicBezTo>
                    <a:cubicBezTo>
                      <a:pt x="38" y="22"/>
                      <a:pt x="38" y="22"/>
                      <a:pt x="38" y="22"/>
                    </a:cubicBezTo>
                    <a:cubicBezTo>
                      <a:pt x="39" y="22"/>
                      <a:pt x="39" y="21"/>
                      <a:pt x="39" y="20"/>
                    </a:cubicBezTo>
                    <a:cubicBezTo>
                      <a:pt x="41" y="16"/>
                      <a:pt x="39" y="11"/>
                      <a:pt x="34" y="10"/>
                    </a:cubicBezTo>
                    <a:cubicBezTo>
                      <a:pt x="12" y="1"/>
                      <a:pt x="12" y="1"/>
                      <a:pt x="12" y="1"/>
                    </a:cubicBezTo>
                    <a:cubicBezTo>
                      <a:pt x="8" y="0"/>
                      <a:pt x="3" y="2"/>
                      <a:pt x="1" y="6"/>
                    </a:cubicBezTo>
                    <a:cubicBezTo>
                      <a:pt x="0" y="10"/>
                      <a:pt x="2" y="15"/>
                      <a:pt x="6" y="17"/>
                    </a:cubicBezTo>
                    <a:cubicBezTo>
                      <a:pt x="27" y="25"/>
                      <a:pt x="27" y="25"/>
                      <a:pt x="27" y="25"/>
                    </a:cubicBezTo>
                    <a:cubicBezTo>
                      <a:pt x="52" y="132"/>
                      <a:pt x="52" y="132"/>
                      <a:pt x="52" y="132"/>
                    </a:cubicBezTo>
                    <a:cubicBezTo>
                      <a:pt x="52" y="132"/>
                      <a:pt x="52" y="132"/>
                      <a:pt x="52" y="132"/>
                    </a:cubicBezTo>
                    <a:cubicBezTo>
                      <a:pt x="53" y="135"/>
                      <a:pt x="55" y="139"/>
                      <a:pt x="58" y="141"/>
                    </a:cubicBezTo>
                    <a:cubicBezTo>
                      <a:pt x="61" y="143"/>
                      <a:pt x="64" y="145"/>
                      <a:pt x="68" y="145"/>
                    </a:cubicBezTo>
                    <a:cubicBezTo>
                      <a:pt x="156" y="145"/>
                      <a:pt x="156" y="145"/>
                      <a:pt x="156" y="145"/>
                    </a:cubicBezTo>
                    <a:cubicBezTo>
                      <a:pt x="159" y="145"/>
                      <a:pt x="162" y="142"/>
                      <a:pt x="162" y="139"/>
                    </a:cubicBezTo>
                    <a:cubicBezTo>
                      <a:pt x="162" y="136"/>
                      <a:pt x="159" y="134"/>
                      <a:pt x="156" y="134"/>
                    </a:cubicBezTo>
                    <a:cubicBezTo>
                      <a:pt x="68" y="134"/>
                      <a:pt x="68" y="134"/>
                      <a:pt x="68" y="134"/>
                    </a:cubicBezTo>
                    <a:cubicBezTo>
                      <a:pt x="67" y="134"/>
                      <a:pt x="66" y="133"/>
                      <a:pt x="65" y="132"/>
                    </a:cubicBezTo>
                    <a:cubicBezTo>
                      <a:pt x="63" y="132"/>
                      <a:pt x="63" y="130"/>
                      <a:pt x="63" y="129"/>
                    </a:cubicBezTo>
                    <a:cubicBezTo>
                      <a:pt x="63" y="129"/>
                      <a:pt x="63" y="129"/>
                      <a:pt x="63" y="129"/>
                    </a:cubicBezTo>
                    <a:cubicBezTo>
                      <a:pt x="61" y="123"/>
                      <a:pt x="61" y="123"/>
                      <a:pt x="61" y="123"/>
                    </a:cubicBezTo>
                    <a:cubicBezTo>
                      <a:pt x="162" y="123"/>
                      <a:pt x="162" y="123"/>
                      <a:pt x="162" y="123"/>
                    </a:cubicBezTo>
                    <a:cubicBezTo>
                      <a:pt x="164" y="123"/>
                      <a:pt x="167" y="121"/>
                      <a:pt x="167" y="118"/>
                    </a:cubicBezTo>
                    <a:cubicBezTo>
                      <a:pt x="170" y="101"/>
                      <a:pt x="170" y="101"/>
                      <a:pt x="170" y="101"/>
                    </a:cubicBezTo>
                    <a:cubicBezTo>
                      <a:pt x="166" y="104"/>
                      <a:pt x="162" y="106"/>
                      <a:pt x="158" y="108"/>
                    </a:cubicBezTo>
                    <a:close/>
                    <a:moveTo>
                      <a:pt x="67" y="111"/>
                    </a:moveTo>
                    <a:cubicBezTo>
                      <a:pt x="59" y="111"/>
                      <a:pt x="59" y="111"/>
                      <a:pt x="59" y="111"/>
                    </a:cubicBezTo>
                    <a:cubicBezTo>
                      <a:pt x="54" y="92"/>
                      <a:pt x="54" y="92"/>
                      <a:pt x="54" y="92"/>
                    </a:cubicBezTo>
                    <a:cubicBezTo>
                      <a:pt x="67" y="92"/>
                      <a:pt x="67" y="92"/>
                      <a:pt x="67" y="92"/>
                    </a:cubicBezTo>
                    <a:lnTo>
                      <a:pt x="67" y="111"/>
                    </a:lnTo>
                    <a:close/>
                    <a:moveTo>
                      <a:pt x="67" y="81"/>
                    </a:moveTo>
                    <a:cubicBezTo>
                      <a:pt x="52" y="81"/>
                      <a:pt x="52" y="81"/>
                      <a:pt x="52" y="81"/>
                    </a:cubicBezTo>
                    <a:cubicBezTo>
                      <a:pt x="45" y="51"/>
                      <a:pt x="45" y="51"/>
                      <a:pt x="45" y="51"/>
                    </a:cubicBezTo>
                    <a:cubicBezTo>
                      <a:pt x="67" y="53"/>
                      <a:pt x="67" y="53"/>
                      <a:pt x="67" y="53"/>
                    </a:cubicBezTo>
                    <a:lnTo>
                      <a:pt x="67" y="81"/>
                    </a:lnTo>
                    <a:close/>
                    <a:moveTo>
                      <a:pt x="142" y="150"/>
                    </a:moveTo>
                    <a:cubicBezTo>
                      <a:pt x="135" y="150"/>
                      <a:pt x="128" y="156"/>
                      <a:pt x="128" y="164"/>
                    </a:cubicBezTo>
                    <a:cubicBezTo>
                      <a:pt x="128" y="172"/>
                      <a:pt x="135" y="178"/>
                      <a:pt x="142" y="178"/>
                    </a:cubicBezTo>
                    <a:cubicBezTo>
                      <a:pt x="150" y="178"/>
                      <a:pt x="156" y="172"/>
                      <a:pt x="156" y="164"/>
                    </a:cubicBezTo>
                    <a:cubicBezTo>
                      <a:pt x="156" y="156"/>
                      <a:pt x="150" y="150"/>
                      <a:pt x="142" y="15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102" name="Freeform 101"/>
              <p:cNvSpPr>
                <a:spLocks noEditPoints="1"/>
              </p:cNvSpPr>
              <p:nvPr/>
            </p:nvSpPr>
            <p:spPr bwMode="auto">
              <a:xfrm>
                <a:off x="19461163" y="-863600"/>
                <a:ext cx="158750" cy="158750"/>
              </a:xfrm>
              <a:custGeom>
                <a:avLst/>
                <a:gdLst>
                  <a:gd name="T0" fmla="*/ 38 w 77"/>
                  <a:gd name="T1" fmla="*/ 0 h 77"/>
                  <a:gd name="T2" fmla="*/ 0 w 77"/>
                  <a:gd name="T3" fmla="*/ 39 h 77"/>
                  <a:gd name="T4" fmla="*/ 38 w 77"/>
                  <a:gd name="T5" fmla="*/ 77 h 77"/>
                  <a:gd name="T6" fmla="*/ 77 w 77"/>
                  <a:gd name="T7" fmla="*/ 39 h 77"/>
                  <a:gd name="T8" fmla="*/ 38 w 77"/>
                  <a:gd name="T9" fmla="*/ 0 h 77"/>
                  <a:gd name="T10" fmla="*/ 60 w 77"/>
                  <a:gd name="T11" fmla="*/ 46 h 77"/>
                  <a:gd name="T12" fmla="*/ 45 w 77"/>
                  <a:gd name="T13" fmla="*/ 46 h 77"/>
                  <a:gd name="T14" fmla="*/ 45 w 77"/>
                  <a:gd name="T15" fmla="*/ 60 h 77"/>
                  <a:gd name="T16" fmla="*/ 38 w 77"/>
                  <a:gd name="T17" fmla="*/ 67 h 77"/>
                  <a:gd name="T18" fmla="*/ 31 w 77"/>
                  <a:gd name="T19" fmla="*/ 60 h 77"/>
                  <a:gd name="T20" fmla="*/ 31 w 77"/>
                  <a:gd name="T21" fmla="*/ 46 h 77"/>
                  <a:gd name="T22" fmla="*/ 17 w 77"/>
                  <a:gd name="T23" fmla="*/ 46 h 77"/>
                  <a:gd name="T24" fmla="*/ 10 w 77"/>
                  <a:gd name="T25" fmla="*/ 39 h 77"/>
                  <a:gd name="T26" fmla="*/ 17 w 77"/>
                  <a:gd name="T27" fmla="*/ 32 h 77"/>
                  <a:gd name="T28" fmla="*/ 31 w 77"/>
                  <a:gd name="T29" fmla="*/ 32 h 77"/>
                  <a:gd name="T30" fmla="*/ 31 w 77"/>
                  <a:gd name="T31" fmla="*/ 17 h 77"/>
                  <a:gd name="T32" fmla="*/ 38 w 77"/>
                  <a:gd name="T33" fmla="*/ 11 h 77"/>
                  <a:gd name="T34" fmla="*/ 45 w 77"/>
                  <a:gd name="T35" fmla="*/ 17 h 77"/>
                  <a:gd name="T36" fmla="*/ 45 w 77"/>
                  <a:gd name="T37" fmla="*/ 32 h 77"/>
                  <a:gd name="T38" fmla="*/ 60 w 77"/>
                  <a:gd name="T39" fmla="*/ 32 h 77"/>
                  <a:gd name="T40" fmla="*/ 66 w 77"/>
                  <a:gd name="T41" fmla="*/ 39 h 77"/>
                  <a:gd name="T42" fmla="*/ 60 w 77"/>
                  <a:gd name="T43" fmla="*/ 4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77">
                    <a:moveTo>
                      <a:pt x="38" y="0"/>
                    </a:moveTo>
                    <a:cubicBezTo>
                      <a:pt x="17" y="0"/>
                      <a:pt x="0" y="17"/>
                      <a:pt x="0" y="39"/>
                    </a:cubicBezTo>
                    <a:cubicBezTo>
                      <a:pt x="0" y="60"/>
                      <a:pt x="17" y="77"/>
                      <a:pt x="38" y="77"/>
                    </a:cubicBezTo>
                    <a:cubicBezTo>
                      <a:pt x="60" y="77"/>
                      <a:pt x="77" y="60"/>
                      <a:pt x="77" y="39"/>
                    </a:cubicBezTo>
                    <a:cubicBezTo>
                      <a:pt x="77" y="17"/>
                      <a:pt x="60" y="0"/>
                      <a:pt x="38" y="0"/>
                    </a:cubicBezTo>
                    <a:close/>
                    <a:moveTo>
                      <a:pt x="60" y="46"/>
                    </a:moveTo>
                    <a:cubicBezTo>
                      <a:pt x="45" y="46"/>
                      <a:pt x="45" y="46"/>
                      <a:pt x="45" y="46"/>
                    </a:cubicBezTo>
                    <a:cubicBezTo>
                      <a:pt x="45" y="60"/>
                      <a:pt x="45" y="60"/>
                      <a:pt x="45" y="60"/>
                    </a:cubicBezTo>
                    <a:cubicBezTo>
                      <a:pt x="45" y="64"/>
                      <a:pt x="42" y="67"/>
                      <a:pt x="38" y="67"/>
                    </a:cubicBezTo>
                    <a:cubicBezTo>
                      <a:pt x="35" y="67"/>
                      <a:pt x="31" y="64"/>
                      <a:pt x="31" y="60"/>
                    </a:cubicBezTo>
                    <a:cubicBezTo>
                      <a:pt x="31" y="46"/>
                      <a:pt x="31" y="46"/>
                      <a:pt x="31" y="46"/>
                    </a:cubicBezTo>
                    <a:cubicBezTo>
                      <a:pt x="17" y="46"/>
                      <a:pt x="17" y="46"/>
                      <a:pt x="17" y="46"/>
                    </a:cubicBezTo>
                    <a:cubicBezTo>
                      <a:pt x="13" y="46"/>
                      <a:pt x="10" y="42"/>
                      <a:pt x="10" y="39"/>
                    </a:cubicBezTo>
                    <a:cubicBezTo>
                      <a:pt x="10" y="35"/>
                      <a:pt x="13" y="32"/>
                      <a:pt x="17" y="32"/>
                    </a:cubicBezTo>
                    <a:cubicBezTo>
                      <a:pt x="31" y="32"/>
                      <a:pt x="31" y="32"/>
                      <a:pt x="31" y="32"/>
                    </a:cubicBezTo>
                    <a:cubicBezTo>
                      <a:pt x="31" y="17"/>
                      <a:pt x="31" y="17"/>
                      <a:pt x="31" y="17"/>
                    </a:cubicBezTo>
                    <a:cubicBezTo>
                      <a:pt x="31" y="14"/>
                      <a:pt x="35" y="11"/>
                      <a:pt x="38" y="11"/>
                    </a:cubicBezTo>
                    <a:cubicBezTo>
                      <a:pt x="42" y="11"/>
                      <a:pt x="45" y="14"/>
                      <a:pt x="45" y="17"/>
                    </a:cubicBezTo>
                    <a:cubicBezTo>
                      <a:pt x="45" y="32"/>
                      <a:pt x="45" y="32"/>
                      <a:pt x="45" y="32"/>
                    </a:cubicBezTo>
                    <a:cubicBezTo>
                      <a:pt x="60" y="32"/>
                      <a:pt x="60" y="32"/>
                      <a:pt x="60" y="32"/>
                    </a:cubicBezTo>
                    <a:cubicBezTo>
                      <a:pt x="63" y="32"/>
                      <a:pt x="66" y="35"/>
                      <a:pt x="66" y="39"/>
                    </a:cubicBezTo>
                    <a:cubicBezTo>
                      <a:pt x="66" y="42"/>
                      <a:pt x="63" y="46"/>
                      <a:pt x="60" y="46"/>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grpSp>
      </p:grpSp>
      <p:grpSp>
        <p:nvGrpSpPr>
          <p:cNvPr id="21" name="Group 20"/>
          <p:cNvGrpSpPr/>
          <p:nvPr/>
        </p:nvGrpSpPr>
        <p:grpSpPr>
          <a:xfrm>
            <a:off x="3021695" y="4786093"/>
            <a:ext cx="851792" cy="1060313"/>
            <a:chOff x="-1295179" y="5013053"/>
            <a:chExt cx="630214" cy="790184"/>
          </a:xfrm>
        </p:grpSpPr>
        <p:sp>
          <p:nvSpPr>
            <p:cNvPr id="70" name="TextBox 297"/>
            <p:cNvSpPr txBox="1"/>
            <p:nvPr/>
          </p:nvSpPr>
          <p:spPr>
            <a:xfrm>
              <a:off x="-1254650" y="5619744"/>
              <a:ext cx="589685" cy="183493"/>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rPr>
                <a:t>PAYROLL</a:t>
              </a:r>
            </a:p>
          </p:txBody>
        </p:sp>
        <p:grpSp>
          <p:nvGrpSpPr>
            <p:cNvPr id="71" name="Group 70"/>
            <p:cNvGrpSpPr/>
            <p:nvPr/>
          </p:nvGrpSpPr>
          <p:grpSpPr>
            <a:xfrm>
              <a:off x="-1295179" y="5013053"/>
              <a:ext cx="614363" cy="614363"/>
              <a:chOff x="13971587" y="-4890294"/>
              <a:chExt cx="614363" cy="614363"/>
            </a:xfrm>
          </p:grpSpPr>
          <p:sp>
            <p:nvSpPr>
              <p:cNvPr id="72" name="Oval 71"/>
              <p:cNvSpPr>
                <a:spLocks noChangeArrowheads="1"/>
              </p:cNvSpPr>
              <p:nvPr/>
            </p:nvSpPr>
            <p:spPr bwMode="auto">
              <a:xfrm>
                <a:off x="13971587" y="-4890294"/>
                <a:ext cx="614363" cy="614363"/>
              </a:xfrm>
              <a:prstGeom prst="ellipse">
                <a:avLst/>
              </a:prstGeom>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73" name="Freeform 72"/>
              <p:cNvSpPr>
                <a:spLocks noEditPoints="1"/>
              </p:cNvSpPr>
              <p:nvPr/>
            </p:nvSpPr>
            <p:spPr bwMode="auto">
              <a:xfrm>
                <a:off x="14116050" y="-4728369"/>
                <a:ext cx="327025" cy="307975"/>
              </a:xfrm>
              <a:custGeom>
                <a:avLst/>
                <a:gdLst>
                  <a:gd name="T0" fmla="*/ 130 w 160"/>
                  <a:gd name="T1" fmla="*/ 0 h 150"/>
                  <a:gd name="T2" fmla="*/ 130 w 160"/>
                  <a:gd name="T3" fmla="*/ 0 h 150"/>
                  <a:gd name="T4" fmla="*/ 125 w 160"/>
                  <a:gd name="T5" fmla="*/ 0 h 150"/>
                  <a:gd name="T6" fmla="*/ 125 w 160"/>
                  <a:gd name="T7" fmla="*/ 13 h 150"/>
                  <a:gd name="T8" fmla="*/ 110 w 160"/>
                  <a:gd name="T9" fmla="*/ 28 h 150"/>
                  <a:gd name="T10" fmla="*/ 95 w 160"/>
                  <a:gd name="T11" fmla="*/ 13 h 150"/>
                  <a:gd name="T12" fmla="*/ 95 w 160"/>
                  <a:gd name="T13" fmla="*/ 0 h 150"/>
                  <a:gd name="T14" fmla="*/ 65 w 160"/>
                  <a:gd name="T15" fmla="*/ 0 h 150"/>
                  <a:gd name="T16" fmla="*/ 65 w 160"/>
                  <a:gd name="T17" fmla="*/ 13 h 150"/>
                  <a:gd name="T18" fmla="*/ 50 w 160"/>
                  <a:gd name="T19" fmla="*/ 28 h 150"/>
                  <a:gd name="T20" fmla="*/ 35 w 160"/>
                  <a:gd name="T21" fmla="*/ 13 h 150"/>
                  <a:gd name="T22" fmla="*/ 35 w 160"/>
                  <a:gd name="T23" fmla="*/ 0 h 150"/>
                  <a:gd name="T24" fmla="*/ 30 w 160"/>
                  <a:gd name="T25" fmla="*/ 0 h 150"/>
                  <a:gd name="T26" fmla="*/ 30 w 160"/>
                  <a:gd name="T27" fmla="*/ 0 h 150"/>
                  <a:gd name="T28" fmla="*/ 0 w 160"/>
                  <a:gd name="T29" fmla="*/ 30 h 150"/>
                  <a:gd name="T30" fmla="*/ 0 w 160"/>
                  <a:gd name="T31" fmla="*/ 120 h 150"/>
                  <a:gd name="T32" fmla="*/ 30 w 160"/>
                  <a:gd name="T33" fmla="*/ 150 h 150"/>
                  <a:gd name="T34" fmla="*/ 130 w 160"/>
                  <a:gd name="T35" fmla="*/ 150 h 150"/>
                  <a:gd name="T36" fmla="*/ 160 w 160"/>
                  <a:gd name="T37" fmla="*/ 120 h 150"/>
                  <a:gd name="T38" fmla="*/ 160 w 160"/>
                  <a:gd name="T39" fmla="*/ 30 h 150"/>
                  <a:gd name="T40" fmla="*/ 130 w 160"/>
                  <a:gd name="T41" fmla="*/ 0 h 150"/>
                  <a:gd name="T42" fmla="*/ 150 w 160"/>
                  <a:gd name="T43" fmla="*/ 120 h 150"/>
                  <a:gd name="T44" fmla="*/ 130 w 160"/>
                  <a:gd name="T45" fmla="*/ 140 h 150"/>
                  <a:gd name="T46" fmla="*/ 30 w 160"/>
                  <a:gd name="T47" fmla="*/ 140 h 150"/>
                  <a:gd name="T48" fmla="*/ 10 w 160"/>
                  <a:gd name="T49" fmla="*/ 120 h 150"/>
                  <a:gd name="T50" fmla="*/ 10 w 160"/>
                  <a:gd name="T51" fmla="*/ 35 h 150"/>
                  <a:gd name="T52" fmla="*/ 150 w 160"/>
                  <a:gd name="T53" fmla="*/ 35 h 150"/>
                  <a:gd name="T54" fmla="*/ 150 w 160"/>
                  <a:gd name="T55" fmla="*/ 12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0" h="150">
                    <a:moveTo>
                      <a:pt x="130" y="0"/>
                    </a:moveTo>
                    <a:cubicBezTo>
                      <a:pt x="130" y="0"/>
                      <a:pt x="130" y="0"/>
                      <a:pt x="130" y="0"/>
                    </a:cubicBezTo>
                    <a:cubicBezTo>
                      <a:pt x="125" y="0"/>
                      <a:pt x="125" y="0"/>
                      <a:pt x="125" y="0"/>
                    </a:cubicBezTo>
                    <a:cubicBezTo>
                      <a:pt x="125" y="13"/>
                      <a:pt x="125" y="13"/>
                      <a:pt x="125" y="13"/>
                    </a:cubicBezTo>
                    <a:cubicBezTo>
                      <a:pt x="125" y="21"/>
                      <a:pt x="118" y="28"/>
                      <a:pt x="110" y="28"/>
                    </a:cubicBezTo>
                    <a:cubicBezTo>
                      <a:pt x="102" y="28"/>
                      <a:pt x="95" y="21"/>
                      <a:pt x="95" y="13"/>
                    </a:cubicBezTo>
                    <a:cubicBezTo>
                      <a:pt x="95" y="0"/>
                      <a:pt x="95" y="0"/>
                      <a:pt x="95" y="0"/>
                    </a:cubicBezTo>
                    <a:cubicBezTo>
                      <a:pt x="65" y="0"/>
                      <a:pt x="65" y="0"/>
                      <a:pt x="65" y="0"/>
                    </a:cubicBezTo>
                    <a:cubicBezTo>
                      <a:pt x="65" y="13"/>
                      <a:pt x="65" y="13"/>
                      <a:pt x="65" y="13"/>
                    </a:cubicBezTo>
                    <a:cubicBezTo>
                      <a:pt x="65" y="21"/>
                      <a:pt x="58" y="28"/>
                      <a:pt x="50" y="28"/>
                    </a:cubicBezTo>
                    <a:cubicBezTo>
                      <a:pt x="42" y="28"/>
                      <a:pt x="35" y="21"/>
                      <a:pt x="35" y="13"/>
                    </a:cubicBezTo>
                    <a:cubicBezTo>
                      <a:pt x="35" y="0"/>
                      <a:pt x="35" y="0"/>
                      <a:pt x="35" y="0"/>
                    </a:cubicBezTo>
                    <a:cubicBezTo>
                      <a:pt x="30" y="0"/>
                      <a:pt x="30" y="0"/>
                      <a:pt x="30" y="0"/>
                    </a:cubicBezTo>
                    <a:cubicBezTo>
                      <a:pt x="30" y="0"/>
                      <a:pt x="30" y="0"/>
                      <a:pt x="30" y="0"/>
                    </a:cubicBezTo>
                    <a:cubicBezTo>
                      <a:pt x="13" y="0"/>
                      <a:pt x="0" y="14"/>
                      <a:pt x="0" y="30"/>
                    </a:cubicBezTo>
                    <a:cubicBezTo>
                      <a:pt x="0" y="120"/>
                      <a:pt x="0" y="120"/>
                      <a:pt x="0" y="120"/>
                    </a:cubicBezTo>
                    <a:cubicBezTo>
                      <a:pt x="0" y="137"/>
                      <a:pt x="13" y="150"/>
                      <a:pt x="30" y="150"/>
                    </a:cubicBezTo>
                    <a:cubicBezTo>
                      <a:pt x="130" y="150"/>
                      <a:pt x="130" y="150"/>
                      <a:pt x="130" y="150"/>
                    </a:cubicBezTo>
                    <a:cubicBezTo>
                      <a:pt x="146" y="150"/>
                      <a:pt x="160" y="137"/>
                      <a:pt x="160" y="120"/>
                    </a:cubicBezTo>
                    <a:cubicBezTo>
                      <a:pt x="160" y="30"/>
                      <a:pt x="160" y="30"/>
                      <a:pt x="160" y="30"/>
                    </a:cubicBezTo>
                    <a:cubicBezTo>
                      <a:pt x="160" y="14"/>
                      <a:pt x="146" y="0"/>
                      <a:pt x="130" y="0"/>
                    </a:cubicBezTo>
                    <a:close/>
                    <a:moveTo>
                      <a:pt x="150" y="120"/>
                    </a:moveTo>
                    <a:cubicBezTo>
                      <a:pt x="150" y="131"/>
                      <a:pt x="141" y="140"/>
                      <a:pt x="130" y="140"/>
                    </a:cubicBezTo>
                    <a:cubicBezTo>
                      <a:pt x="30" y="140"/>
                      <a:pt x="30" y="140"/>
                      <a:pt x="30" y="140"/>
                    </a:cubicBezTo>
                    <a:cubicBezTo>
                      <a:pt x="19" y="140"/>
                      <a:pt x="10" y="131"/>
                      <a:pt x="10" y="120"/>
                    </a:cubicBezTo>
                    <a:cubicBezTo>
                      <a:pt x="10" y="35"/>
                      <a:pt x="10" y="35"/>
                      <a:pt x="10" y="35"/>
                    </a:cubicBezTo>
                    <a:cubicBezTo>
                      <a:pt x="150" y="35"/>
                      <a:pt x="150" y="35"/>
                      <a:pt x="150" y="35"/>
                    </a:cubicBezTo>
                    <a:lnTo>
                      <a:pt x="150" y="120"/>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74" name="Freeform 73"/>
              <p:cNvSpPr>
                <a:spLocks/>
              </p:cNvSpPr>
              <p:nvPr/>
            </p:nvSpPr>
            <p:spPr bwMode="auto">
              <a:xfrm>
                <a:off x="14214475" y="-4542631"/>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75" name="Freeform 74"/>
              <p:cNvSpPr>
                <a:spLocks/>
              </p:cNvSpPr>
              <p:nvPr/>
            </p:nvSpPr>
            <p:spPr bwMode="auto">
              <a:xfrm>
                <a:off x="14168437" y="-45426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76" name="Freeform 75"/>
              <p:cNvSpPr>
                <a:spLocks/>
              </p:cNvSpPr>
              <p:nvPr/>
            </p:nvSpPr>
            <p:spPr bwMode="auto">
              <a:xfrm>
                <a:off x="14214475" y="-4542631"/>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77" name="Freeform 76"/>
              <p:cNvSpPr>
                <a:spLocks/>
              </p:cNvSpPr>
              <p:nvPr/>
            </p:nvSpPr>
            <p:spPr bwMode="auto">
              <a:xfrm>
                <a:off x="14168437" y="-45426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78" name="Freeform 77"/>
              <p:cNvSpPr>
                <a:spLocks/>
              </p:cNvSpPr>
              <p:nvPr/>
            </p:nvSpPr>
            <p:spPr bwMode="auto">
              <a:xfrm>
                <a:off x="14324012" y="-4749006"/>
                <a:ext cx="31750" cy="61913"/>
              </a:xfrm>
              <a:custGeom>
                <a:avLst/>
                <a:gdLst>
                  <a:gd name="T0" fmla="*/ 8 w 15"/>
                  <a:gd name="T1" fmla="*/ 30 h 30"/>
                  <a:gd name="T2" fmla="*/ 15 w 15"/>
                  <a:gd name="T3" fmla="*/ 23 h 30"/>
                  <a:gd name="T4" fmla="*/ 15 w 15"/>
                  <a:gd name="T5" fmla="*/ 8 h 30"/>
                  <a:gd name="T6" fmla="*/ 8 w 15"/>
                  <a:gd name="T7" fmla="*/ 0 h 30"/>
                  <a:gd name="T8" fmla="*/ 0 w 15"/>
                  <a:gd name="T9" fmla="*/ 8 h 30"/>
                  <a:gd name="T10" fmla="*/ 0 w 15"/>
                  <a:gd name="T11" fmla="*/ 23 h 30"/>
                  <a:gd name="T12" fmla="*/ 8 w 15"/>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5" h="30">
                    <a:moveTo>
                      <a:pt x="8" y="30"/>
                    </a:moveTo>
                    <a:cubicBezTo>
                      <a:pt x="12" y="30"/>
                      <a:pt x="15" y="27"/>
                      <a:pt x="15" y="23"/>
                    </a:cubicBezTo>
                    <a:cubicBezTo>
                      <a:pt x="15" y="8"/>
                      <a:pt x="15" y="8"/>
                      <a:pt x="15" y="8"/>
                    </a:cubicBezTo>
                    <a:cubicBezTo>
                      <a:pt x="15" y="4"/>
                      <a:pt x="12" y="0"/>
                      <a:pt x="8" y="0"/>
                    </a:cubicBezTo>
                    <a:cubicBezTo>
                      <a:pt x="4" y="0"/>
                      <a:pt x="0" y="4"/>
                      <a:pt x="0" y="8"/>
                    </a:cubicBezTo>
                    <a:cubicBezTo>
                      <a:pt x="0" y="23"/>
                      <a:pt x="0" y="23"/>
                      <a:pt x="0" y="23"/>
                    </a:cubicBezTo>
                    <a:cubicBezTo>
                      <a:pt x="0" y="27"/>
                      <a:pt x="4" y="30"/>
                      <a:pt x="8" y="3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79" name="Freeform 78"/>
              <p:cNvSpPr>
                <a:spLocks/>
              </p:cNvSpPr>
              <p:nvPr/>
            </p:nvSpPr>
            <p:spPr bwMode="auto">
              <a:xfrm>
                <a:off x="14201775" y="-4749006"/>
                <a:ext cx="30163" cy="61913"/>
              </a:xfrm>
              <a:custGeom>
                <a:avLst/>
                <a:gdLst>
                  <a:gd name="T0" fmla="*/ 8 w 15"/>
                  <a:gd name="T1" fmla="*/ 0 h 30"/>
                  <a:gd name="T2" fmla="*/ 0 w 15"/>
                  <a:gd name="T3" fmla="*/ 8 h 30"/>
                  <a:gd name="T4" fmla="*/ 0 w 15"/>
                  <a:gd name="T5" fmla="*/ 23 h 30"/>
                  <a:gd name="T6" fmla="*/ 8 w 15"/>
                  <a:gd name="T7" fmla="*/ 30 h 30"/>
                  <a:gd name="T8" fmla="*/ 15 w 15"/>
                  <a:gd name="T9" fmla="*/ 23 h 30"/>
                  <a:gd name="T10" fmla="*/ 15 w 15"/>
                  <a:gd name="T11" fmla="*/ 8 h 30"/>
                  <a:gd name="T12" fmla="*/ 8 w 15"/>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15" h="30">
                    <a:moveTo>
                      <a:pt x="8" y="0"/>
                    </a:moveTo>
                    <a:cubicBezTo>
                      <a:pt x="4" y="0"/>
                      <a:pt x="0" y="4"/>
                      <a:pt x="0" y="8"/>
                    </a:cubicBezTo>
                    <a:cubicBezTo>
                      <a:pt x="0" y="23"/>
                      <a:pt x="0" y="23"/>
                      <a:pt x="0" y="23"/>
                    </a:cubicBezTo>
                    <a:cubicBezTo>
                      <a:pt x="0" y="27"/>
                      <a:pt x="4" y="30"/>
                      <a:pt x="8" y="30"/>
                    </a:cubicBezTo>
                    <a:cubicBezTo>
                      <a:pt x="12" y="30"/>
                      <a:pt x="15" y="27"/>
                      <a:pt x="15" y="23"/>
                    </a:cubicBezTo>
                    <a:cubicBezTo>
                      <a:pt x="15" y="8"/>
                      <a:pt x="15" y="8"/>
                      <a:pt x="15" y="8"/>
                    </a:cubicBezTo>
                    <a:cubicBezTo>
                      <a:pt x="15" y="4"/>
                      <a:pt x="12" y="0"/>
                      <a:pt x="8"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80" name="Freeform 79"/>
              <p:cNvSpPr>
                <a:spLocks/>
              </p:cNvSpPr>
              <p:nvPr/>
            </p:nvSpPr>
            <p:spPr bwMode="auto">
              <a:xfrm>
                <a:off x="14354175" y="-4596606"/>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81" name="Freeform 80"/>
              <p:cNvSpPr>
                <a:spLocks/>
              </p:cNvSpPr>
              <p:nvPr/>
            </p:nvSpPr>
            <p:spPr bwMode="auto">
              <a:xfrm>
                <a:off x="14214475" y="-4542631"/>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82" name="Freeform 81"/>
              <p:cNvSpPr>
                <a:spLocks/>
              </p:cNvSpPr>
              <p:nvPr/>
            </p:nvSpPr>
            <p:spPr bwMode="auto">
              <a:xfrm>
                <a:off x="14168437" y="-45426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83" name="Freeform 82"/>
              <p:cNvSpPr>
                <a:spLocks/>
              </p:cNvSpPr>
              <p:nvPr/>
            </p:nvSpPr>
            <p:spPr bwMode="auto">
              <a:xfrm>
                <a:off x="14214475" y="-4542631"/>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84" name="Freeform 83"/>
              <p:cNvSpPr>
                <a:spLocks/>
              </p:cNvSpPr>
              <p:nvPr/>
            </p:nvSpPr>
            <p:spPr bwMode="auto">
              <a:xfrm>
                <a:off x="14168437" y="-45426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85" name="Freeform 84"/>
              <p:cNvSpPr>
                <a:spLocks/>
              </p:cNvSpPr>
              <p:nvPr/>
            </p:nvSpPr>
            <p:spPr bwMode="auto">
              <a:xfrm>
                <a:off x="14214475" y="-4542631"/>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86" name="Freeform 85"/>
              <p:cNvSpPr>
                <a:spLocks/>
              </p:cNvSpPr>
              <p:nvPr/>
            </p:nvSpPr>
            <p:spPr bwMode="auto">
              <a:xfrm>
                <a:off x="14168437" y="-45426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87" name="Freeform 86"/>
              <p:cNvSpPr>
                <a:spLocks/>
              </p:cNvSpPr>
              <p:nvPr/>
            </p:nvSpPr>
            <p:spPr bwMode="auto">
              <a:xfrm>
                <a:off x="14214475" y="-4542631"/>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88" name="Freeform 87"/>
              <p:cNvSpPr>
                <a:spLocks/>
              </p:cNvSpPr>
              <p:nvPr/>
            </p:nvSpPr>
            <p:spPr bwMode="auto">
              <a:xfrm>
                <a:off x="14168437" y="-45426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89" name="Freeform 88"/>
              <p:cNvSpPr>
                <a:spLocks/>
              </p:cNvSpPr>
              <p:nvPr/>
            </p:nvSpPr>
            <p:spPr bwMode="auto">
              <a:xfrm>
                <a:off x="14214475" y="-4542631"/>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90" name="Freeform 89"/>
              <p:cNvSpPr>
                <a:spLocks/>
              </p:cNvSpPr>
              <p:nvPr/>
            </p:nvSpPr>
            <p:spPr bwMode="auto">
              <a:xfrm>
                <a:off x="14168437" y="-45426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91" name="Freeform 90"/>
              <p:cNvSpPr>
                <a:spLocks/>
              </p:cNvSpPr>
              <p:nvPr/>
            </p:nvSpPr>
            <p:spPr bwMode="auto">
              <a:xfrm>
                <a:off x="14214475" y="-4542631"/>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92" name="Freeform 91"/>
              <p:cNvSpPr>
                <a:spLocks/>
              </p:cNvSpPr>
              <p:nvPr/>
            </p:nvSpPr>
            <p:spPr bwMode="auto">
              <a:xfrm>
                <a:off x="14168437" y="-45426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93" name="Freeform 92"/>
              <p:cNvSpPr>
                <a:spLocks/>
              </p:cNvSpPr>
              <p:nvPr/>
            </p:nvSpPr>
            <p:spPr bwMode="auto">
              <a:xfrm>
                <a:off x="14246225" y="-4631531"/>
                <a:ext cx="66675" cy="63500"/>
              </a:xfrm>
              <a:custGeom>
                <a:avLst/>
                <a:gdLst>
                  <a:gd name="T0" fmla="*/ 21 w 32"/>
                  <a:gd name="T1" fmla="*/ 16 h 31"/>
                  <a:gd name="T2" fmla="*/ 30 w 32"/>
                  <a:gd name="T3" fmla="*/ 6 h 31"/>
                  <a:gd name="T4" fmla="*/ 30 w 32"/>
                  <a:gd name="T5" fmla="*/ 1 h 31"/>
                  <a:gd name="T6" fmla="*/ 25 w 32"/>
                  <a:gd name="T7" fmla="*/ 1 h 31"/>
                  <a:gd name="T8" fmla="*/ 16 w 32"/>
                  <a:gd name="T9" fmla="*/ 11 h 31"/>
                  <a:gd name="T10" fmla="*/ 6 w 32"/>
                  <a:gd name="T11" fmla="*/ 1 h 31"/>
                  <a:gd name="T12" fmla="*/ 1 w 32"/>
                  <a:gd name="T13" fmla="*/ 1 h 31"/>
                  <a:gd name="T14" fmla="*/ 1 w 32"/>
                  <a:gd name="T15" fmla="*/ 6 h 31"/>
                  <a:gd name="T16" fmla="*/ 11 w 32"/>
                  <a:gd name="T17" fmla="*/ 16 h 31"/>
                  <a:gd name="T18" fmla="*/ 1 w 32"/>
                  <a:gd name="T19" fmla="*/ 25 h 31"/>
                  <a:gd name="T20" fmla="*/ 1 w 32"/>
                  <a:gd name="T21" fmla="*/ 30 h 31"/>
                  <a:gd name="T22" fmla="*/ 4 w 32"/>
                  <a:gd name="T23" fmla="*/ 31 h 31"/>
                  <a:gd name="T24" fmla="*/ 6 w 32"/>
                  <a:gd name="T25" fmla="*/ 30 h 31"/>
                  <a:gd name="T26" fmla="*/ 16 w 32"/>
                  <a:gd name="T27" fmla="*/ 20 h 31"/>
                  <a:gd name="T28" fmla="*/ 25 w 32"/>
                  <a:gd name="T29" fmla="*/ 30 h 31"/>
                  <a:gd name="T30" fmla="*/ 28 w 32"/>
                  <a:gd name="T31" fmla="*/ 31 h 31"/>
                  <a:gd name="T32" fmla="*/ 30 w 32"/>
                  <a:gd name="T33" fmla="*/ 30 h 31"/>
                  <a:gd name="T34" fmla="*/ 30 w 32"/>
                  <a:gd name="T35" fmla="*/ 25 h 31"/>
                  <a:gd name="T36" fmla="*/ 21 w 32"/>
                  <a:gd name="T37"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31">
                    <a:moveTo>
                      <a:pt x="21" y="16"/>
                    </a:moveTo>
                    <a:cubicBezTo>
                      <a:pt x="30" y="6"/>
                      <a:pt x="30" y="6"/>
                      <a:pt x="30" y="6"/>
                    </a:cubicBezTo>
                    <a:cubicBezTo>
                      <a:pt x="32" y="5"/>
                      <a:pt x="32" y="3"/>
                      <a:pt x="30" y="1"/>
                    </a:cubicBezTo>
                    <a:cubicBezTo>
                      <a:pt x="29" y="0"/>
                      <a:pt x="27" y="0"/>
                      <a:pt x="25" y="1"/>
                    </a:cubicBezTo>
                    <a:cubicBezTo>
                      <a:pt x="16" y="11"/>
                      <a:pt x="16" y="11"/>
                      <a:pt x="16" y="11"/>
                    </a:cubicBezTo>
                    <a:cubicBezTo>
                      <a:pt x="6" y="1"/>
                      <a:pt x="6" y="1"/>
                      <a:pt x="6" y="1"/>
                    </a:cubicBezTo>
                    <a:cubicBezTo>
                      <a:pt x="5" y="0"/>
                      <a:pt x="3" y="0"/>
                      <a:pt x="1" y="1"/>
                    </a:cubicBezTo>
                    <a:cubicBezTo>
                      <a:pt x="0" y="3"/>
                      <a:pt x="0" y="5"/>
                      <a:pt x="1" y="6"/>
                    </a:cubicBezTo>
                    <a:cubicBezTo>
                      <a:pt x="11" y="16"/>
                      <a:pt x="11" y="16"/>
                      <a:pt x="11" y="16"/>
                    </a:cubicBezTo>
                    <a:cubicBezTo>
                      <a:pt x="1" y="25"/>
                      <a:pt x="1" y="25"/>
                      <a:pt x="1" y="25"/>
                    </a:cubicBezTo>
                    <a:cubicBezTo>
                      <a:pt x="0" y="26"/>
                      <a:pt x="0" y="29"/>
                      <a:pt x="1" y="30"/>
                    </a:cubicBezTo>
                    <a:cubicBezTo>
                      <a:pt x="2" y="31"/>
                      <a:pt x="3" y="31"/>
                      <a:pt x="4" y="31"/>
                    </a:cubicBezTo>
                    <a:cubicBezTo>
                      <a:pt x="5" y="31"/>
                      <a:pt x="6" y="31"/>
                      <a:pt x="6" y="30"/>
                    </a:cubicBezTo>
                    <a:cubicBezTo>
                      <a:pt x="16" y="20"/>
                      <a:pt x="16" y="20"/>
                      <a:pt x="16" y="20"/>
                    </a:cubicBezTo>
                    <a:cubicBezTo>
                      <a:pt x="25" y="30"/>
                      <a:pt x="25" y="30"/>
                      <a:pt x="25" y="30"/>
                    </a:cubicBezTo>
                    <a:cubicBezTo>
                      <a:pt x="26" y="31"/>
                      <a:pt x="27" y="31"/>
                      <a:pt x="28" y="31"/>
                    </a:cubicBezTo>
                    <a:cubicBezTo>
                      <a:pt x="29" y="31"/>
                      <a:pt x="30" y="31"/>
                      <a:pt x="30" y="30"/>
                    </a:cubicBezTo>
                    <a:cubicBezTo>
                      <a:pt x="32" y="29"/>
                      <a:pt x="32" y="26"/>
                      <a:pt x="30" y="25"/>
                    </a:cubicBezTo>
                    <a:lnTo>
                      <a:pt x="21" y="16"/>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94" name="Freeform 93"/>
              <p:cNvSpPr>
                <a:spLocks/>
              </p:cNvSpPr>
              <p:nvPr/>
            </p:nvSpPr>
            <p:spPr bwMode="auto">
              <a:xfrm>
                <a:off x="14335125" y="-4631531"/>
                <a:ext cx="63500" cy="63500"/>
              </a:xfrm>
              <a:custGeom>
                <a:avLst/>
                <a:gdLst>
                  <a:gd name="T0" fmla="*/ 20 w 31"/>
                  <a:gd name="T1" fmla="*/ 16 h 31"/>
                  <a:gd name="T2" fmla="*/ 30 w 31"/>
                  <a:gd name="T3" fmla="*/ 6 h 31"/>
                  <a:gd name="T4" fmla="*/ 30 w 31"/>
                  <a:gd name="T5" fmla="*/ 1 h 31"/>
                  <a:gd name="T6" fmla="*/ 25 w 31"/>
                  <a:gd name="T7" fmla="*/ 1 h 31"/>
                  <a:gd name="T8" fmla="*/ 16 w 31"/>
                  <a:gd name="T9" fmla="*/ 11 h 31"/>
                  <a:gd name="T10" fmla="*/ 6 w 31"/>
                  <a:gd name="T11" fmla="*/ 1 h 31"/>
                  <a:gd name="T12" fmla="*/ 1 w 31"/>
                  <a:gd name="T13" fmla="*/ 1 h 31"/>
                  <a:gd name="T14" fmla="*/ 1 w 31"/>
                  <a:gd name="T15" fmla="*/ 6 h 31"/>
                  <a:gd name="T16" fmla="*/ 11 w 31"/>
                  <a:gd name="T17" fmla="*/ 16 h 31"/>
                  <a:gd name="T18" fmla="*/ 1 w 31"/>
                  <a:gd name="T19" fmla="*/ 25 h 31"/>
                  <a:gd name="T20" fmla="*/ 1 w 31"/>
                  <a:gd name="T21" fmla="*/ 30 h 31"/>
                  <a:gd name="T22" fmla="*/ 4 w 31"/>
                  <a:gd name="T23" fmla="*/ 31 h 31"/>
                  <a:gd name="T24" fmla="*/ 6 w 31"/>
                  <a:gd name="T25" fmla="*/ 30 h 31"/>
                  <a:gd name="T26" fmla="*/ 16 w 31"/>
                  <a:gd name="T27" fmla="*/ 20 h 31"/>
                  <a:gd name="T28" fmla="*/ 25 w 31"/>
                  <a:gd name="T29" fmla="*/ 30 h 31"/>
                  <a:gd name="T30" fmla="*/ 28 w 31"/>
                  <a:gd name="T31" fmla="*/ 31 h 31"/>
                  <a:gd name="T32" fmla="*/ 30 w 31"/>
                  <a:gd name="T33" fmla="*/ 30 h 31"/>
                  <a:gd name="T34" fmla="*/ 30 w 31"/>
                  <a:gd name="T35" fmla="*/ 25 h 31"/>
                  <a:gd name="T36" fmla="*/ 20 w 31"/>
                  <a:gd name="T37"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 h="31">
                    <a:moveTo>
                      <a:pt x="20" y="16"/>
                    </a:moveTo>
                    <a:cubicBezTo>
                      <a:pt x="30" y="6"/>
                      <a:pt x="30" y="6"/>
                      <a:pt x="30" y="6"/>
                    </a:cubicBezTo>
                    <a:cubicBezTo>
                      <a:pt x="31" y="5"/>
                      <a:pt x="31" y="3"/>
                      <a:pt x="30" y="1"/>
                    </a:cubicBezTo>
                    <a:cubicBezTo>
                      <a:pt x="29" y="0"/>
                      <a:pt x="27" y="0"/>
                      <a:pt x="25" y="1"/>
                    </a:cubicBezTo>
                    <a:cubicBezTo>
                      <a:pt x="16" y="11"/>
                      <a:pt x="16" y="11"/>
                      <a:pt x="16" y="11"/>
                    </a:cubicBezTo>
                    <a:cubicBezTo>
                      <a:pt x="6" y="1"/>
                      <a:pt x="6" y="1"/>
                      <a:pt x="6" y="1"/>
                    </a:cubicBezTo>
                    <a:cubicBezTo>
                      <a:pt x="5" y="0"/>
                      <a:pt x="3" y="0"/>
                      <a:pt x="1" y="1"/>
                    </a:cubicBezTo>
                    <a:cubicBezTo>
                      <a:pt x="0" y="3"/>
                      <a:pt x="0" y="5"/>
                      <a:pt x="1" y="6"/>
                    </a:cubicBezTo>
                    <a:cubicBezTo>
                      <a:pt x="11" y="16"/>
                      <a:pt x="11" y="16"/>
                      <a:pt x="11" y="16"/>
                    </a:cubicBezTo>
                    <a:cubicBezTo>
                      <a:pt x="1" y="25"/>
                      <a:pt x="1" y="25"/>
                      <a:pt x="1" y="25"/>
                    </a:cubicBezTo>
                    <a:cubicBezTo>
                      <a:pt x="0" y="26"/>
                      <a:pt x="0" y="29"/>
                      <a:pt x="1" y="30"/>
                    </a:cubicBezTo>
                    <a:cubicBezTo>
                      <a:pt x="2" y="31"/>
                      <a:pt x="3" y="31"/>
                      <a:pt x="4" y="31"/>
                    </a:cubicBezTo>
                    <a:cubicBezTo>
                      <a:pt x="5" y="31"/>
                      <a:pt x="5" y="31"/>
                      <a:pt x="6" y="30"/>
                    </a:cubicBezTo>
                    <a:cubicBezTo>
                      <a:pt x="16" y="20"/>
                      <a:pt x="16" y="20"/>
                      <a:pt x="16" y="20"/>
                    </a:cubicBezTo>
                    <a:cubicBezTo>
                      <a:pt x="25" y="30"/>
                      <a:pt x="25" y="30"/>
                      <a:pt x="25" y="30"/>
                    </a:cubicBezTo>
                    <a:cubicBezTo>
                      <a:pt x="26" y="31"/>
                      <a:pt x="27" y="31"/>
                      <a:pt x="28" y="31"/>
                    </a:cubicBezTo>
                    <a:cubicBezTo>
                      <a:pt x="29" y="31"/>
                      <a:pt x="29" y="31"/>
                      <a:pt x="30" y="30"/>
                    </a:cubicBezTo>
                    <a:cubicBezTo>
                      <a:pt x="31" y="29"/>
                      <a:pt x="31" y="26"/>
                      <a:pt x="30" y="25"/>
                    </a:cubicBezTo>
                    <a:lnTo>
                      <a:pt x="20" y="16"/>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95" name="Freeform 94"/>
              <p:cNvSpPr>
                <a:spLocks/>
              </p:cNvSpPr>
              <p:nvPr/>
            </p:nvSpPr>
            <p:spPr bwMode="auto">
              <a:xfrm>
                <a:off x="14160500" y="-4631531"/>
                <a:ext cx="63500" cy="63500"/>
              </a:xfrm>
              <a:custGeom>
                <a:avLst/>
                <a:gdLst>
                  <a:gd name="T0" fmla="*/ 20 w 31"/>
                  <a:gd name="T1" fmla="*/ 16 h 31"/>
                  <a:gd name="T2" fmla="*/ 30 w 31"/>
                  <a:gd name="T3" fmla="*/ 6 h 31"/>
                  <a:gd name="T4" fmla="*/ 30 w 31"/>
                  <a:gd name="T5" fmla="*/ 1 h 31"/>
                  <a:gd name="T6" fmla="*/ 25 w 31"/>
                  <a:gd name="T7" fmla="*/ 1 h 31"/>
                  <a:gd name="T8" fmla="*/ 15 w 31"/>
                  <a:gd name="T9" fmla="*/ 11 h 31"/>
                  <a:gd name="T10" fmla="*/ 6 w 31"/>
                  <a:gd name="T11" fmla="*/ 1 h 31"/>
                  <a:gd name="T12" fmla="*/ 1 w 31"/>
                  <a:gd name="T13" fmla="*/ 1 h 31"/>
                  <a:gd name="T14" fmla="*/ 1 w 31"/>
                  <a:gd name="T15" fmla="*/ 6 h 31"/>
                  <a:gd name="T16" fmla="*/ 10 w 31"/>
                  <a:gd name="T17" fmla="*/ 16 h 31"/>
                  <a:gd name="T18" fmla="*/ 1 w 31"/>
                  <a:gd name="T19" fmla="*/ 25 h 31"/>
                  <a:gd name="T20" fmla="*/ 1 w 31"/>
                  <a:gd name="T21" fmla="*/ 30 h 31"/>
                  <a:gd name="T22" fmla="*/ 3 w 31"/>
                  <a:gd name="T23" fmla="*/ 31 h 31"/>
                  <a:gd name="T24" fmla="*/ 6 w 31"/>
                  <a:gd name="T25" fmla="*/ 30 h 31"/>
                  <a:gd name="T26" fmla="*/ 15 w 31"/>
                  <a:gd name="T27" fmla="*/ 20 h 31"/>
                  <a:gd name="T28" fmla="*/ 25 w 31"/>
                  <a:gd name="T29" fmla="*/ 30 h 31"/>
                  <a:gd name="T30" fmla="*/ 27 w 31"/>
                  <a:gd name="T31" fmla="*/ 31 h 31"/>
                  <a:gd name="T32" fmla="*/ 30 w 31"/>
                  <a:gd name="T33" fmla="*/ 30 h 31"/>
                  <a:gd name="T34" fmla="*/ 30 w 31"/>
                  <a:gd name="T35" fmla="*/ 25 h 31"/>
                  <a:gd name="T36" fmla="*/ 20 w 31"/>
                  <a:gd name="T37"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 h="31">
                    <a:moveTo>
                      <a:pt x="20" y="16"/>
                    </a:moveTo>
                    <a:cubicBezTo>
                      <a:pt x="30" y="6"/>
                      <a:pt x="30" y="6"/>
                      <a:pt x="30" y="6"/>
                    </a:cubicBezTo>
                    <a:cubicBezTo>
                      <a:pt x="31" y="5"/>
                      <a:pt x="31" y="3"/>
                      <a:pt x="30" y="1"/>
                    </a:cubicBezTo>
                    <a:cubicBezTo>
                      <a:pt x="28" y="0"/>
                      <a:pt x="26" y="0"/>
                      <a:pt x="25" y="1"/>
                    </a:cubicBezTo>
                    <a:cubicBezTo>
                      <a:pt x="15" y="11"/>
                      <a:pt x="15" y="11"/>
                      <a:pt x="15" y="11"/>
                    </a:cubicBezTo>
                    <a:cubicBezTo>
                      <a:pt x="6" y="1"/>
                      <a:pt x="6" y="1"/>
                      <a:pt x="6" y="1"/>
                    </a:cubicBezTo>
                    <a:cubicBezTo>
                      <a:pt x="4" y="0"/>
                      <a:pt x="2" y="0"/>
                      <a:pt x="1" y="1"/>
                    </a:cubicBezTo>
                    <a:cubicBezTo>
                      <a:pt x="0" y="3"/>
                      <a:pt x="0" y="5"/>
                      <a:pt x="1" y="6"/>
                    </a:cubicBezTo>
                    <a:cubicBezTo>
                      <a:pt x="10" y="16"/>
                      <a:pt x="10" y="16"/>
                      <a:pt x="10" y="16"/>
                    </a:cubicBezTo>
                    <a:cubicBezTo>
                      <a:pt x="1" y="25"/>
                      <a:pt x="1" y="25"/>
                      <a:pt x="1" y="25"/>
                    </a:cubicBezTo>
                    <a:cubicBezTo>
                      <a:pt x="0" y="26"/>
                      <a:pt x="0" y="29"/>
                      <a:pt x="1" y="30"/>
                    </a:cubicBezTo>
                    <a:cubicBezTo>
                      <a:pt x="2" y="31"/>
                      <a:pt x="2" y="31"/>
                      <a:pt x="3" y="31"/>
                    </a:cubicBezTo>
                    <a:cubicBezTo>
                      <a:pt x="4" y="31"/>
                      <a:pt x="5" y="31"/>
                      <a:pt x="6" y="30"/>
                    </a:cubicBezTo>
                    <a:cubicBezTo>
                      <a:pt x="15" y="20"/>
                      <a:pt x="15" y="20"/>
                      <a:pt x="15" y="20"/>
                    </a:cubicBezTo>
                    <a:cubicBezTo>
                      <a:pt x="25" y="30"/>
                      <a:pt x="25" y="30"/>
                      <a:pt x="25" y="30"/>
                    </a:cubicBezTo>
                    <a:cubicBezTo>
                      <a:pt x="25" y="31"/>
                      <a:pt x="26" y="31"/>
                      <a:pt x="27" y="31"/>
                    </a:cubicBezTo>
                    <a:cubicBezTo>
                      <a:pt x="28" y="31"/>
                      <a:pt x="29" y="31"/>
                      <a:pt x="30" y="30"/>
                    </a:cubicBezTo>
                    <a:cubicBezTo>
                      <a:pt x="31" y="29"/>
                      <a:pt x="31" y="26"/>
                      <a:pt x="30" y="25"/>
                    </a:cubicBezTo>
                    <a:lnTo>
                      <a:pt x="20" y="16"/>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96" name="Freeform 95"/>
              <p:cNvSpPr>
                <a:spLocks/>
              </p:cNvSpPr>
              <p:nvPr/>
            </p:nvSpPr>
            <p:spPr bwMode="auto">
              <a:xfrm>
                <a:off x="14246225" y="-4542631"/>
                <a:ext cx="66675" cy="63500"/>
              </a:xfrm>
              <a:custGeom>
                <a:avLst/>
                <a:gdLst>
                  <a:gd name="T0" fmla="*/ 21 w 32"/>
                  <a:gd name="T1" fmla="*/ 16 h 31"/>
                  <a:gd name="T2" fmla="*/ 30 w 32"/>
                  <a:gd name="T3" fmla="*/ 6 h 31"/>
                  <a:gd name="T4" fmla="*/ 30 w 32"/>
                  <a:gd name="T5" fmla="*/ 1 h 31"/>
                  <a:gd name="T6" fmla="*/ 25 w 32"/>
                  <a:gd name="T7" fmla="*/ 1 h 31"/>
                  <a:gd name="T8" fmla="*/ 16 w 32"/>
                  <a:gd name="T9" fmla="*/ 11 h 31"/>
                  <a:gd name="T10" fmla="*/ 6 w 32"/>
                  <a:gd name="T11" fmla="*/ 1 h 31"/>
                  <a:gd name="T12" fmla="*/ 1 w 32"/>
                  <a:gd name="T13" fmla="*/ 1 h 31"/>
                  <a:gd name="T14" fmla="*/ 1 w 32"/>
                  <a:gd name="T15" fmla="*/ 6 h 31"/>
                  <a:gd name="T16" fmla="*/ 11 w 32"/>
                  <a:gd name="T17" fmla="*/ 16 h 31"/>
                  <a:gd name="T18" fmla="*/ 1 w 32"/>
                  <a:gd name="T19" fmla="*/ 25 h 31"/>
                  <a:gd name="T20" fmla="*/ 1 w 32"/>
                  <a:gd name="T21" fmla="*/ 30 h 31"/>
                  <a:gd name="T22" fmla="*/ 4 w 32"/>
                  <a:gd name="T23" fmla="*/ 31 h 31"/>
                  <a:gd name="T24" fmla="*/ 6 w 32"/>
                  <a:gd name="T25" fmla="*/ 30 h 31"/>
                  <a:gd name="T26" fmla="*/ 16 w 32"/>
                  <a:gd name="T27" fmla="*/ 20 h 31"/>
                  <a:gd name="T28" fmla="*/ 25 w 32"/>
                  <a:gd name="T29" fmla="*/ 30 h 31"/>
                  <a:gd name="T30" fmla="*/ 28 w 32"/>
                  <a:gd name="T31" fmla="*/ 31 h 31"/>
                  <a:gd name="T32" fmla="*/ 30 w 32"/>
                  <a:gd name="T33" fmla="*/ 30 h 31"/>
                  <a:gd name="T34" fmla="*/ 30 w 32"/>
                  <a:gd name="T35" fmla="*/ 25 h 31"/>
                  <a:gd name="T36" fmla="*/ 21 w 32"/>
                  <a:gd name="T37"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31">
                    <a:moveTo>
                      <a:pt x="21" y="16"/>
                    </a:moveTo>
                    <a:cubicBezTo>
                      <a:pt x="30" y="6"/>
                      <a:pt x="30" y="6"/>
                      <a:pt x="30" y="6"/>
                    </a:cubicBezTo>
                    <a:cubicBezTo>
                      <a:pt x="32" y="5"/>
                      <a:pt x="32" y="2"/>
                      <a:pt x="30" y="1"/>
                    </a:cubicBezTo>
                    <a:cubicBezTo>
                      <a:pt x="29" y="0"/>
                      <a:pt x="27" y="0"/>
                      <a:pt x="25" y="1"/>
                    </a:cubicBezTo>
                    <a:cubicBezTo>
                      <a:pt x="16" y="11"/>
                      <a:pt x="16" y="11"/>
                      <a:pt x="16" y="11"/>
                    </a:cubicBezTo>
                    <a:cubicBezTo>
                      <a:pt x="6" y="1"/>
                      <a:pt x="6" y="1"/>
                      <a:pt x="6" y="1"/>
                    </a:cubicBezTo>
                    <a:cubicBezTo>
                      <a:pt x="5" y="0"/>
                      <a:pt x="3" y="0"/>
                      <a:pt x="1" y="1"/>
                    </a:cubicBezTo>
                    <a:cubicBezTo>
                      <a:pt x="0" y="2"/>
                      <a:pt x="0" y="5"/>
                      <a:pt x="1" y="6"/>
                    </a:cubicBezTo>
                    <a:cubicBezTo>
                      <a:pt x="11" y="16"/>
                      <a:pt x="11" y="16"/>
                      <a:pt x="11" y="16"/>
                    </a:cubicBezTo>
                    <a:cubicBezTo>
                      <a:pt x="1" y="25"/>
                      <a:pt x="1" y="25"/>
                      <a:pt x="1" y="25"/>
                    </a:cubicBezTo>
                    <a:cubicBezTo>
                      <a:pt x="0" y="26"/>
                      <a:pt x="0" y="29"/>
                      <a:pt x="1" y="30"/>
                    </a:cubicBezTo>
                    <a:cubicBezTo>
                      <a:pt x="2" y="31"/>
                      <a:pt x="3" y="31"/>
                      <a:pt x="4" y="31"/>
                    </a:cubicBezTo>
                    <a:cubicBezTo>
                      <a:pt x="5" y="31"/>
                      <a:pt x="6" y="31"/>
                      <a:pt x="6" y="30"/>
                    </a:cubicBezTo>
                    <a:cubicBezTo>
                      <a:pt x="16" y="20"/>
                      <a:pt x="16" y="20"/>
                      <a:pt x="16" y="20"/>
                    </a:cubicBezTo>
                    <a:cubicBezTo>
                      <a:pt x="25" y="30"/>
                      <a:pt x="25" y="30"/>
                      <a:pt x="25" y="30"/>
                    </a:cubicBezTo>
                    <a:cubicBezTo>
                      <a:pt x="26" y="31"/>
                      <a:pt x="27" y="31"/>
                      <a:pt x="28" y="31"/>
                    </a:cubicBezTo>
                    <a:cubicBezTo>
                      <a:pt x="29" y="31"/>
                      <a:pt x="30" y="31"/>
                      <a:pt x="30" y="30"/>
                    </a:cubicBezTo>
                    <a:cubicBezTo>
                      <a:pt x="32" y="29"/>
                      <a:pt x="32" y="26"/>
                      <a:pt x="30" y="25"/>
                    </a:cubicBezTo>
                    <a:lnTo>
                      <a:pt x="21" y="16"/>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97" name="Freeform 96"/>
              <p:cNvSpPr>
                <a:spLocks/>
              </p:cNvSpPr>
              <p:nvPr/>
            </p:nvSpPr>
            <p:spPr bwMode="auto">
              <a:xfrm>
                <a:off x="14160500" y="-4542631"/>
                <a:ext cx="63500" cy="63500"/>
              </a:xfrm>
              <a:custGeom>
                <a:avLst/>
                <a:gdLst>
                  <a:gd name="T0" fmla="*/ 20 w 31"/>
                  <a:gd name="T1" fmla="*/ 16 h 31"/>
                  <a:gd name="T2" fmla="*/ 30 w 31"/>
                  <a:gd name="T3" fmla="*/ 6 h 31"/>
                  <a:gd name="T4" fmla="*/ 30 w 31"/>
                  <a:gd name="T5" fmla="*/ 1 h 31"/>
                  <a:gd name="T6" fmla="*/ 25 w 31"/>
                  <a:gd name="T7" fmla="*/ 1 h 31"/>
                  <a:gd name="T8" fmla="*/ 15 w 31"/>
                  <a:gd name="T9" fmla="*/ 11 h 31"/>
                  <a:gd name="T10" fmla="*/ 6 w 31"/>
                  <a:gd name="T11" fmla="*/ 1 h 31"/>
                  <a:gd name="T12" fmla="*/ 1 w 31"/>
                  <a:gd name="T13" fmla="*/ 1 h 31"/>
                  <a:gd name="T14" fmla="*/ 1 w 31"/>
                  <a:gd name="T15" fmla="*/ 6 h 31"/>
                  <a:gd name="T16" fmla="*/ 10 w 31"/>
                  <a:gd name="T17" fmla="*/ 16 h 31"/>
                  <a:gd name="T18" fmla="*/ 1 w 31"/>
                  <a:gd name="T19" fmla="*/ 25 h 31"/>
                  <a:gd name="T20" fmla="*/ 1 w 31"/>
                  <a:gd name="T21" fmla="*/ 30 h 31"/>
                  <a:gd name="T22" fmla="*/ 3 w 31"/>
                  <a:gd name="T23" fmla="*/ 31 h 31"/>
                  <a:gd name="T24" fmla="*/ 6 w 31"/>
                  <a:gd name="T25" fmla="*/ 30 h 31"/>
                  <a:gd name="T26" fmla="*/ 15 w 31"/>
                  <a:gd name="T27" fmla="*/ 20 h 31"/>
                  <a:gd name="T28" fmla="*/ 25 w 31"/>
                  <a:gd name="T29" fmla="*/ 30 h 31"/>
                  <a:gd name="T30" fmla="*/ 27 w 31"/>
                  <a:gd name="T31" fmla="*/ 31 h 31"/>
                  <a:gd name="T32" fmla="*/ 30 w 31"/>
                  <a:gd name="T33" fmla="*/ 30 h 31"/>
                  <a:gd name="T34" fmla="*/ 30 w 31"/>
                  <a:gd name="T35" fmla="*/ 25 h 31"/>
                  <a:gd name="T36" fmla="*/ 20 w 31"/>
                  <a:gd name="T37"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 h="31">
                    <a:moveTo>
                      <a:pt x="20" y="16"/>
                    </a:moveTo>
                    <a:cubicBezTo>
                      <a:pt x="30" y="6"/>
                      <a:pt x="30" y="6"/>
                      <a:pt x="30" y="6"/>
                    </a:cubicBezTo>
                    <a:cubicBezTo>
                      <a:pt x="31" y="5"/>
                      <a:pt x="31" y="2"/>
                      <a:pt x="30" y="1"/>
                    </a:cubicBezTo>
                    <a:cubicBezTo>
                      <a:pt x="28" y="0"/>
                      <a:pt x="26" y="0"/>
                      <a:pt x="25" y="1"/>
                    </a:cubicBezTo>
                    <a:cubicBezTo>
                      <a:pt x="15" y="11"/>
                      <a:pt x="15" y="11"/>
                      <a:pt x="15" y="11"/>
                    </a:cubicBezTo>
                    <a:cubicBezTo>
                      <a:pt x="6" y="1"/>
                      <a:pt x="6" y="1"/>
                      <a:pt x="6" y="1"/>
                    </a:cubicBezTo>
                    <a:cubicBezTo>
                      <a:pt x="4" y="0"/>
                      <a:pt x="2" y="0"/>
                      <a:pt x="1" y="1"/>
                    </a:cubicBezTo>
                    <a:cubicBezTo>
                      <a:pt x="0" y="2"/>
                      <a:pt x="0" y="5"/>
                      <a:pt x="1" y="6"/>
                    </a:cubicBezTo>
                    <a:cubicBezTo>
                      <a:pt x="10" y="16"/>
                      <a:pt x="10" y="16"/>
                      <a:pt x="10" y="16"/>
                    </a:cubicBezTo>
                    <a:cubicBezTo>
                      <a:pt x="1" y="25"/>
                      <a:pt x="1" y="25"/>
                      <a:pt x="1" y="25"/>
                    </a:cubicBezTo>
                    <a:cubicBezTo>
                      <a:pt x="0" y="26"/>
                      <a:pt x="0" y="29"/>
                      <a:pt x="1" y="30"/>
                    </a:cubicBezTo>
                    <a:cubicBezTo>
                      <a:pt x="2" y="31"/>
                      <a:pt x="2" y="31"/>
                      <a:pt x="3" y="31"/>
                    </a:cubicBezTo>
                    <a:cubicBezTo>
                      <a:pt x="4" y="31"/>
                      <a:pt x="5" y="31"/>
                      <a:pt x="6" y="30"/>
                    </a:cubicBezTo>
                    <a:cubicBezTo>
                      <a:pt x="15" y="20"/>
                      <a:pt x="15" y="20"/>
                      <a:pt x="15" y="20"/>
                    </a:cubicBezTo>
                    <a:cubicBezTo>
                      <a:pt x="25" y="30"/>
                      <a:pt x="25" y="30"/>
                      <a:pt x="25" y="30"/>
                    </a:cubicBezTo>
                    <a:cubicBezTo>
                      <a:pt x="25" y="31"/>
                      <a:pt x="26" y="31"/>
                      <a:pt x="27" y="31"/>
                    </a:cubicBezTo>
                    <a:cubicBezTo>
                      <a:pt x="28" y="31"/>
                      <a:pt x="29" y="31"/>
                      <a:pt x="30" y="30"/>
                    </a:cubicBezTo>
                    <a:cubicBezTo>
                      <a:pt x="31" y="29"/>
                      <a:pt x="31" y="26"/>
                      <a:pt x="30" y="25"/>
                    </a:cubicBezTo>
                    <a:lnTo>
                      <a:pt x="20" y="16"/>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grpSp>
      </p:grpSp>
      <p:grpSp>
        <p:nvGrpSpPr>
          <p:cNvPr id="22" name="Group 21"/>
          <p:cNvGrpSpPr/>
          <p:nvPr/>
        </p:nvGrpSpPr>
        <p:grpSpPr>
          <a:xfrm rot="7635950">
            <a:off x="3756755" y="4418708"/>
            <a:ext cx="1028410" cy="235087"/>
            <a:chOff x="5181600" y="1524000"/>
            <a:chExt cx="701468" cy="210440"/>
          </a:xfrm>
        </p:grpSpPr>
        <p:sp>
          <p:nvSpPr>
            <p:cNvPr id="55" name="Rounded Rectangle 54"/>
            <p:cNvSpPr/>
            <p:nvPr/>
          </p:nvSpPr>
          <p:spPr>
            <a:xfrm>
              <a:off x="5181600" y="1524000"/>
              <a:ext cx="701468" cy="210440"/>
            </a:xfrm>
            <a:prstGeom prst="roundRect">
              <a:avLst>
                <a:gd name="adj" fmla="val 35809"/>
              </a:avLst>
            </a:prstGeom>
            <a:solidFill>
              <a:schemeClr val="bg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56" name="Rectangle 55"/>
            <p:cNvSpPr/>
            <p:nvPr/>
          </p:nvSpPr>
          <p:spPr>
            <a:xfrm>
              <a:off x="5402562" y="1524000"/>
              <a:ext cx="259543" cy="210440"/>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nvGrpSpPr>
            <p:cNvPr id="57" name="Group 56"/>
            <p:cNvGrpSpPr/>
            <p:nvPr/>
          </p:nvGrpSpPr>
          <p:grpSpPr>
            <a:xfrm>
              <a:off x="5461029" y="1566335"/>
              <a:ext cx="142689" cy="125823"/>
              <a:chOff x="5775825" y="1615888"/>
              <a:chExt cx="309999" cy="273353"/>
            </a:xfrm>
          </p:grpSpPr>
          <p:sp>
            <p:nvSpPr>
              <p:cNvPr id="61" name="Oval 60"/>
              <p:cNvSpPr/>
              <p:nvPr/>
            </p:nvSpPr>
            <p:spPr>
              <a:xfrm>
                <a:off x="5900779" y="1615888"/>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62" name="Oval 61"/>
              <p:cNvSpPr/>
              <p:nvPr/>
            </p:nvSpPr>
            <p:spPr>
              <a:xfrm>
                <a:off x="5775825"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63" name="Oval 62"/>
              <p:cNvSpPr/>
              <p:nvPr/>
            </p:nvSpPr>
            <p:spPr>
              <a:xfrm>
                <a:off x="6021816"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64" name="Oval 63"/>
              <p:cNvSpPr/>
              <p:nvPr/>
            </p:nvSpPr>
            <p:spPr>
              <a:xfrm>
                <a:off x="5900779" y="1720525"/>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65" name="Oval 64"/>
              <p:cNvSpPr/>
              <p:nvPr/>
            </p:nvSpPr>
            <p:spPr>
              <a:xfrm>
                <a:off x="5775825"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66" name="Oval 65"/>
              <p:cNvSpPr/>
              <p:nvPr/>
            </p:nvSpPr>
            <p:spPr>
              <a:xfrm>
                <a:off x="6021816"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67" name="Oval 66"/>
              <p:cNvSpPr/>
              <p:nvPr/>
            </p:nvSpPr>
            <p:spPr>
              <a:xfrm>
                <a:off x="5900779" y="1825162"/>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68" name="Oval 67"/>
              <p:cNvSpPr/>
              <p:nvPr/>
            </p:nvSpPr>
            <p:spPr>
              <a:xfrm>
                <a:off x="5775825"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69" name="Oval 68"/>
              <p:cNvSpPr/>
              <p:nvPr/>
            </p:nvSpPr>
            <p:spPr>
              <a:xfrm>
                <a:off x="6021816"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nvGrpSpPr>
            <p:cNvPr id="58" name="Group 57"/>
            <p:cNvGrpSpPr/>
            <p:nvPr/>
          </p:nvGrpSpPr>
          <p:grpSpPr>
            <a:xfrm>
              <a:off x="5392095" y="1524000"/>
              <a:ext cx="280593" cy="210440"/>
              <a:chOff x="5638800" y="1524000"/>
              <a:chExt cx="609600" cy="457200"/>
            </a:xfrm>
          </p:grpSpPr>
          <p:sp>
            <p:nvSpPr>
              <p:cNvPr id="59" name="Rectangle 58"/>
              <p:cNvSpPr/>
              <p:nvPr/>
            </p:nvSpPr>
            <p:spPr>
              <a:xfrm>
                <a:off x="6202681"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60" name="Rectangle 59"/>
              <p:cNvSpPr/>
              <p:nvPr/>
            </p:nvSpPr>
            <p:spPr>
              <a:xfrm>
                <a:off x="5638800"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grpSp>
        <p:nvGrpSpPr>
          <p:cNvPr id="23" name="Group 22"/>
          <p:cNvGrpSpPr/>
          <p:nvPr/>
        </p:nvGrpSpPr>
        <p:grpSpPr>
          <a:xfrm>
            <a:off x="6528103" y="3867050"/>
            <a:ext cx="401873" cy="160749"/>
            <a:chOff x="5181600" y="1524000"/>
            <a:chExt cx="701468" cy="210440"/>
          </a:xfrm>
        </p:grpSpPr>
        <p:sp>
          <p:nvSpPr>
            <p:cNvPr id="40" name="Rounded Rectangle 39"/>
            <p:cNvSpPr/>
            <p:nvPr/>
          </p:nvSpPr>
          <p:spPr>
            <a:xfrm>
              <a:off x="5181600" y="1524000"/>
              <a:ext cx="701468" cy="210440"/>
            </a:xfrm>
            <a:prstGeom prst="roundRect">
              <a:avLst>
                <a:gd name="adj" fmla="val 35809"/>
              </a:avLst>
            </a:prstGeom>
            <a:solidFill>
              <a:schemeClr val="bg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41" name="Rectangle 40"/>
            <p:cNvSpPr/>
            <p:nvPr/>
          </p:nvSpPr>
          <p:spPr>
            <a:xfrm>
              <a:off x="5402562" y="1524000"/>
              <a:ext cx="259543" cy="210440"/>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nvGrpSpPr>
            <p:cNvPr id="42" name="Group 41"/>
            <p:cNvGrpSpPr/>
            <p:nvPr/>
          </p:nvGrpSpPr>
          <p:grpSpPr>
            <a:xfrm>
              <a:off x="5461029" y="1566335"/>
              <a:ext cx="142689" cy="125823"/>
              <a:chOff x="5775825" y="1615888"/>
              <a:chExt cx="309999" cy="273353"/>
            </a:xfrm>
          </p:grpSpPr>
          <p:sp>
            <p:nvSpPr>
              <p:cNvPr id="46" name="Oval 45"/>
              <p:cNvSpPr/>
              <p:nvPr/>
            </p:nvSpPr>
            <p:spPr>
              <a:xfrm>
                <a:off x="5900779" y="1615888"/>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47" name="Oval 46"/>
              <p:cNvSpPr/>
              <p:nvPr/>
            </p:nvSpPr>
            <p:spPr>
              <a:xfrm>
                <a:off x="5775825"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48" name="Oval 47"/>
              <p:cNvSpPr/>
              <p:nvPr/>
            </p:nvSpPr>
            <p:spPr>
              <a:xfrm>
                <a:off x="6021816"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49" name="Oval 48"/>
              <p:cNvSpPr/>
              <p:nvPr/>
            </p:nvSpPr>
            <p:spPr>
              <a:xfrm>
                <a:off x="5900779" y="1720525"/>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50" name="Oval 49"/>
              <p:cNvSpPr/>
              <p:nvPr/>
            </p:nvSpPr>
            <p:spPr>
              <a:xfrm>
                <a:off x="5775825"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51" name="Oval 50"/>
              <p:cNvSpPr/>
              <p:nvPr/>
            </p:nvSpPr>
            <p:spPr>
              <a:xfrm>
                <a:off x="6021816"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52" name="Oval 51"/>
              <p:cNvSpPr/>
              <p:nvPr/>
            </p:nvSpPr>
            <p:spPr>
              <a:xfrm>
                <a:off x="5900779" y="1825162"/>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53" name="Oval 52"/>
              <p:cNvSpPr/>
              <p:nvPr/>
            </p:nvSpPr>
            <p:spPr>
              <a:xfrm>
                <a:off x="5775825"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54" name="Oval 53"/>
              <p:cNvSpPr/>
              <p:nvPr/>
            </p:nvSpPr>
            <p:spPr>
              <a:xfrm>
                <a:off x="6021816"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nvGrpSpPr>
            <p:cNvPr id="43" name="Group 42"/>
            <p:cNvGrpSpPr/>
            <p:nvPr/>
          </p:nvGrpSpPr>
          <p:grpSpPr>
            <a:xfrm>
              <a:off x="5392095" y="1524000"/>
              <a:ext cx="280593" cy="210440"/>
              <a:chOff x="5638800" y="1524000"/>
              <a:chExt cx="609600" cy="457200"/>
            </a:xfrm>
          </p:grpSpPr>
          <p:sp>
            <p:nvSpPr>
              <p:cNvPr id="44" name="Rectangle 43"/>
              <p:cNvSpPr/>
              <p:nvPr/>
            </p:nvSpPr>
            <p:spPr>
              <a:xfrm>
                <a:off x="6202681"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45" name="Rectangle 44"/>
              <p:cNvSpPr/>
              <p:nvPr/>
            </p:nvSpPr>
            <p:spPr>
              <a:xfrm>
                <a:off x="5638800"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grpSp>
        <p:nvGrpSpPr>
          <p:cNvPr id="24" name="Group 23"/>
          <p:cNvGrpSpPr/>
          <p:nvPr/>
        </p:nvGrpSpPr>
        <p:grpSpPr>
          <a:xfrm rot="4331526">
            <a:off x="394916" y="4369937"/>
            <a:ext cx="989936" cy="319963"/>
            <a:chOff x="5181600" y="1524000"/>
            <a:chExt cx="701468" cy="210440"/>
          </a:xfrm>
        </p:grpSpPr>
        <p:sp>
          <p:nvSpPr>
            <p:cNvPr id="25" name="Rounded Rectangle 24"/>
            <p:cNvSpPr/>
            <p:nvPr/>
          </p:nvSpPr>
          <p:spPr>
            <a:xfrm>
              <a:off x="5181600" y="1524000"/>
              <a:ext cx="701468" cy="210440"/>
            </a:xfrm>
            <a:prstGeom prst="roundRect">
              <a:avLst>
                <a:gd name="adj" fmla="val 35809"/>
              </a:avLst>
            </a:prstGeom>
            <a:solidFill>
              <a:schemeClr val="bg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26" name="Rectangle 25"/>
            <p:cNvSpPr/>
            <p:nvPr/>
          </p:nvSpPr>
          <p:spPr>
            <a:xfrm>
              <a:off x="5402562" y="1524000"/>
              <a:ext cx="259543" cy="210440"/>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nvGrpSpPr>
            <p:cNvPr id="27" name="Group 26"/>
            <p:cNvGrpSpPr/>
            <p:nvPr/>
          </p:nvGrpSpPr>
          <p:grpSpPr>
            <a:xfrm>
              <a:off x="5461029" y="1566335"/>
              <a:ext cx="142689" cy="125823"/>
              <a:chOff x="5775825" y="1615888"/>
              <a:chExt cx="309999" cy="273353"/>
            </a:xfrm>
          </p:grpSpPr>
          <p:sp>
            <p:nvSpPr>
              <p:cNvPr id="31" name="Oval 30"/>
              <p:cNvSpPr/>
              <p:nvPr/>
            </p:nvSpPr>
            <p:spPr>
              <a:xfrm>
                <a:off x="5900779" y="1615888"/>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32" name="Oval 31"/>
              <p:cNvSpPr/>
              <p:nvPr/>
            </p:nvSpPr>
            <p:spPr>
              <a:xfrm>
                <a:off x="5775825"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33" name="Oval 32"/>
              <p:cNvSpPr/>
              <p:nvPr/>
            </p:nvSpPr>
            <p:spPr>
              <a:xfrm>
                <a:off x="6021816" y="1615959"/>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34" name="Oval 33"/>
              <p:cNvSpPr/>
              <p:nvPr/>
            </p:nvSpPr>
            <p:spPr>
              <a:xfrm>
                <a:off x="5900779" y="1720525"/>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35" name="Oval 34"/>
              <p:cNvSpPr/>
              <p:nvPr/>
            </p:nvSpPr>
            <p:spPr>
              <a:xfrm>
                <a:off x="5775825"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36" name="Oval 35"/>
              <p:cNvSpPr/>
              <p:nvPr/>
            </p:nvSpPr>
            <p:spPr>
              <a:xfrm>
                <a:off x="6021816" y="1720596"/>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37" name="Oval 36"/>
              <p:cNvSpPr/>
              <p:nvPr/>
            </p:nvSpPr>
            <p:spPr>
              <a:xfrm>
                <a:off x="5900779" y="1825162"/>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38" name="Oval 37"/>
              <p:cNvSpPr/>
              <p:nvPr/>
            </p:nvSpPr>
            <p:spPr>
              <a:xfrm>
                <a:off x="5775825"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39" name="Oval 38"/>
              <p:cNvSpPr/>
              <p:nvPr/>
            </p:nvSpPr>
            <p:spPr>
              <a:xfrm>
                <a:off x="6021816" y="1825233"/>
                <a:ext cx="64008" cy="64008"/>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nvGrpSpPr>
            <p:cNvPr id="28" name="Group 27"/>
            <p:cNvGrpSpPr/>
            <p:nvPr/>
          </p:nvGrpSpPr>
          <p:grpSpPr>
            <a:xfrm>
              <a:off x="5392095" y="1524000"/>
              <a:ext cx="280593" cy="210440"/>
              <a:chOff x="5638800" y="1524000"/>
              <a:chExt cx="609600" cy="457200"/>
            </a:xfrm>
          </p:grpSpPr>
          <p:sp>
            <p:nvSpPr>
              <p:cNvPr id="29" name="Rectangle 28"/>
              <p:cNvSpPr/>
              <p:nvPr/>
            </p:nvSpPr>
            <p:spPr>
              <a:xfrm>
                <a:off x="6202681"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sp>
            <p:nvSpPr>
              <p:cNvPr id="30" name="Rectangle 29"/>
              <p:cNvSpPr/>
              <p:nvPr/>
            </p:nvSpPr>
            <p:spPr>
              <a:xfrm>
                <a:off x="5638800" y="1524000"/>
                <a:ext cx="45719" cy="45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91440" algn="ctr" defTabSz="914400" rtl="0" eaLnBrk="1" fontAlgn="auto" latinLnBrk="0" hangingPunct="1">
                  <a:lnSpc>
                    <a:spcPct val="100000"/>
                  </a:lnSpc>
                  <a:spcBef>
                    <a:spcPts val="1200"/>
                  </a:spcBef>
                  <a:spcAft>
                    <a:spcPts val="0"/>
                  </a:spcAft>
                  <a:buClr>
                    <a:srgbClr val="0067AB"/>
                  </a:buClr>
                  <a:buSzTx/>
                  <a:buFontTx/>
                  <a:buNone/>
                  <a:tabLst/>
                  <a:defRPr/>
                </a:pPr>
                <a:endParaRPr kumimoji="0" lang="en-US" sz="1400" b="1" i="0" u="none" strike="noStrike" kern="1200" cap="none" spc="0" normalizeH="0" baseline="0" noProof="0" dirty="0" err="1">
                  <a:ln>
                    <a:noFill/>
                  </a:ln>
                  <a:solidFill>
                    <a:srgbClr val="666666"/>
                  </a:solidFill>
                  <a:effectLst/>
                  <a:uLnTx/>
                  <a:uFillTx/>
                  <a:latin typeface="Arial"/>
                  <a:ea typeface="+mn-ea"/>
                  <a:cs typeface="+mn-cs"/>
                </a:endParaRPr>
              </a:p>
            </p:txBody>
          </p:sp>
        </p:grpSp>
      </p:grpSp>
      <p:grpSp>
        <p:nvGrpSpPr>
          <p:cNvPr id="267" name="Group 266"/>
          <p:cNvGrpSpPr/>
          <p:nvPr/>
        </p:nvGrpSpPr>
        <p:grpSpPr>
          <a:xfrm>
            <a:off x="5787358" y="4699420"/>
            <a:ext cx="915955" cy="921205"/>
            <a:chOff x="5882002" y="1264800"/>
            <a:chExt cx="515359" cy="562826"/>
          </a:xfrm>
        </p:grpSpPr>
        <p:sp>
          <p:nvSpPr>
            <p:cNvPr id="268" name="TextBox 261"/>
            <p:cNvSpPr txBox="1"/>
            <p:nvPr/>
          </p:nvSpPr>
          <p:spPr>
            <a:xfrm>
              <a:off x="5882002" y="1691296"/>
              <a:ext cx="515359" cy="136330"/>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dirty="0">
                  <a:solidFill>
                    <a:srgbClr val="666666"/>
                  </a:solidFill>
                  <a:latin typeface="Arial"/>
                  <a:cs typeface="Arial" panose="020B0604020202020204" pitchFamily="34" charset="0"/>
                </a:rPr>
                <a:t>FINANCIALS</a:t>
              </a:r>
              <a:endParaRPr kumimoji="0" lang="en-US" sz="100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grpSp>
          <p:nvGrpSpPr>
            <p:cNvPr id="269" name="Group 268"/>
            <p:cNvGrpSpPr/>
            <p:nvPr/>
          </p:nvGrpSpPr>
          <p:grpSpPr>
            <a:xfrm>
              <a:off x="5902050" y="1264800"/>
              <a:ext cx="437330" cy="437330"/>
              <a:chOff x="12439602" y="-4890294"/>
              <a:chExt cx="614363" cy="614363"/>
            </a:xfrm>
          </p:grpSpPr>
          <p:sp>
            <p:nvSpPr>
              <p:cNvPr id="270" name="Oval 269"/>
              <p:cNvSpPr>
                <a:spLocks noChangeArrowheads="1"/>
              </p:cNvSpPr>
              <p:nvPr/>
            </p:nvSpPr>
            <p:spPr bwMode="auto">
              <a:xfrm>
                <a:off x="12439602" y="-4890294"/>
                <a:ext cx="614363" cy="614363"/>
              </a:xfrm>
              <a:prstGeom prst="ellipse">
                <a:avLst/>
              </a:prstGeom>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271" name="Freeform 270"/>
              <p:cNvSpPr>
                <a:spLocks noEditPoints="1"/>
              </p:cNvSpPr>
              <p:nvPr/>
            </p:nvSpPr>
            <p:spPr bwMode="auto">
              <a:xfrm>
                <a:off x="12593917" y="-4742656"/>
                <a:ext cx="295275" cy="315913"/>
              </a:xfrm>
              <a:custGeom>
                <a:avLst/>
                <a:gdLst>
                  <a:gd name="T0" fmla="*/ 115 w 144"/>
                  <a:gd name="T1" fmla="*/ 0 h 154"/>
                  <a:gd name="T2" fmla="*/ 28 w 144"/>
                  <a:gd name="T3" fmla="*/ 0 h 154"/>
                  <a:gd name="T4" fmla="*/ 0 w 144"/>
                  <a:gd name="T5" fmla="*/ 29 h 154"/>
                  <a:gd name="T6" fmla="*/ 0 w 144"/>
                  <a:gd name="T7" fmla="*/ 125 h 154"/>
                  <a:gd name="T8" fmla="*/ 28 w 144"/>
                  <a:gd name="T9" fmla="*/ 154 h 154"/>
                  <a:gd name="T10" fmla="*/ 115 w 144"/>
                  <a:gd name="T11" fmla="*/ 154 h 154"/>
                  <a:gd name="T12" fmla="*/ 144 w 144"/>
                  <a:gd name="T13" fmla="*/ 125 h 154"/>
                  <a:gd name="T14" fmla="*/ 144 w 144"/>
                  <a:gd name="T15" fmla="*/ 29 h 154"/>
                  <a:gd name="T16" fmla="*/ 115 w 144"/>
                  <a:gd name="T17" fmla="*/ 0 h 154"/>
                  <a:gd name="T18" fmla="*/ 28 w 144"/>
                  <a:gd name="T19" fmla="*/ 135 h 154"/>
                  <a:gd name="T20" fmla="*/ 19 w 144"/>
                  <a:gd name="T21" fmla="*/ 125 h 154"/>
                  <a:gd name="T22" fmla="*/ 28 w 144"/>
                  <a:gd name="T23" fmla="*/ 116 h 154"/>
                  <a:gd name="T24" fmla="*/ 38 w 144"/>
                  <a:gd name="T25" fmla="*/ 125 h 154"/>
                  <a:gd name="T26" fmla="*/ 28 w 144"/>
                  <a:gd name="T27" fmla="*/ 135 h 154"/>
                  <a:gd name="T28" fmla="*/ 28 w 144"/>
                  <a:gd name="T29" fmla="*/ 106 h 154"/>
                  <a:gd name="T30" fmla="*/ 19 w 144"/>
                  <a:gd name="T31" fmla="*/ 96 h 154"/>
                  <a:gd name="T32" fmla="*/ 28 w 144"/>
                  <a:gd name="T33" fmla="*/ 87 h 154"/>
                  <a:gd name="T34" fmla="*/ 38 w 144"/>
                  <a:gd name="T35" fmla="*/ 96 h 154"/>
                  <a:gd name="T36" fmla="*/ 28 w 144"/>
                  <a:gd name="T37" fmla="*/ 106 h 154"/>
                  <a:gd name="T38" fmla="*/ 57 w 144"/>
                  <a:gd name="T39" fmla="*/ 135 h 154"/>
                  <a:gd name="T40" fmla="*/ 48 w 144"/>
                  <a:gd name="T41" fmla="*/ 125 h 154"/>
                  <a:gd name="T42" fmla="*/ 57 w 144"/>
                  <a:gd name="T43" fmla="*/ 116 h 154"/>
                  <a:gd name="T44" fmla="*/ 67 w 144"/>
                  <a:gd name="T45" fmla="*/ 125 h 154"/>
                  <a:gd name="T46" fmla="*/ 57 w 144"/>
                  <a:gd name="T47" fmla="*/ 135 h 154"/>
                  <a:gd name="T48" fmla="*/ 57 w 144"/>
                  <a:gd name="T49" fmla="*/ 106 h 154"/>
                  <a:gd name="T50" fmla="*/ 48 w 144"/>
                  <a:gd name="T51" fmla="*/ 96 h 154"/>
                  <a:gd name="T52" fmla="*/ 57 w 144"/>
                  <a:gd name="T53" fmla="*/ 87 h 154"/>
                  <a:gd name="T54" fmla="*/ 67 w 144"/>
                  <a:gd name="T55" fmla="*/ 96 h 154"/>
                  <a:gd name="T56" fmla="*/ 57 w 144"/>
                  <a:gd name="T57" fmla="*/ 106 h 154"/>
                  <a:gd name="T58" fmla="*/ 86 w 144"/>
                  <a:gd name="T59" fmla="*/ 135 h 154"/>
                  <a:gd name="T60" fmla="*/ 76 w 144"/>
                  <a:gd name="T61" fmla="*/ 125 h 154"/>
                  <a:gd name="T62" fmla="*/ 86 w 144"/>
                  <a:gd name="T63" fmla="*/ 116 h 154"/>
                  <a:gd name="T64" fmla="*/ 96 w 144"/>
                  <a:gd name="T65" fmla="*/ 125 h 154"/>
                  <a:gd name="T66" fmla="*/ 86 w 144"/>
                  <a:gd name="T67" fmla="*/ 135 h 154"/>
                  <a:gd name="T68" fmla="*/ 86 w 144"/>
                  <a:gd name="T69" fmla="*/ 106 h 154"/>
                  <a:gd name="T70" fmla="*/ 76 w 144"/>
                  <a:gd name="T71" fmla="*/ 96 h 154"/>
                  <a:gd name="T72" fmla="*/ 86 w 144"/>
                  <a:gd name="T73" fmla="*/ 87 h 154"/>
                  <a:gd name="T74" fmla="*/ 96 w 144"/>
                  <a:gd name="T75" fmla="*/ 96 h 154"/>
                  <a:gd name="T76" fmla="*/ 86 w 144"/>
                  <a:gd name="T77" fmla="*/ 106 h 154"/>
                  <a:gd name="T78" fmla="*/ 115 w 144"/>
                  <a:gd name="T79" fmla="*/ 135 h 154"/>
                  <a:gd name="T80" fmla="*/ 105 w 144"/>
                  <a:gd name="T81" fmla="*/ 125 h 154"/>
                  <a:gd name="T82" fmla="*/ 115 w 144"/>
                  <a:gd name="T83" fmla="*/ 116 h 154"/>
                  <a:gd name="T84" fmla="*/ 124 w 144"/>
                  <a:gd name="T85" fmla="*/ 125 h 154"/>
                  <a:gd name="T86" fmla="*/ 115 w 144"/>
                  <a:gd name="T87" fmla="*/ 135 h 154"/>
                  <a:gd name="T88" fmla="*/ 115 w 144"/>
                  <a:gd name="T89" fmla="*/ 106 h 154"/>
                  <a:gd name="T90" fmla="*/ 105 w 144"/>
                  <a:gd name="T91" fmla="*/ 96 h 154"/>
                  <a:gd name="T92" fmla="*/ 115 w 144"/>
                  <a:gd name="T93" fmla="*/ 87 h 154"/>
                  <a:gd name="T94" fmla="*/ 124 w 144"/>
                  <a:gd name="T95" fmla="*/ 96 h 154"/>
                  <a:gd name="T96" fmla="*/ 115 w 144"/>
                  <a:gd name="T97" fmla="*/ 106 h 154"/>
                  <a:gd name="T98" fmla="*/ 124 w 144"/>
                  <a:gd name="T99" fmla="*/ 58 h 154"/>
                  <a:gd name="T100" fmla="*/ 115 w 144"/>
                  <a:gd name="T101" fmla="*/ 68 h 154"/>
                  <a:gd name="T102" fmla="*/ 28 w 144"/>
                  <a:gd name="T103" fmla="*/ 68 h 154"/>
                  <a:gd name="T104" fmla="*/ 19 w 144"/>
                  <a:gd name="T105" fmla="*/ 58 h 154"/>
                  <a:gd name="T106" fmla="*/ 19 w 144"/>
                  <a:gd name="T107" fmla="*/ 29 h 154"/>
                  <a:gd name="T108" fmla="*/ 28 w 144"/>
                  <a:gd name="T109" fmla="*/ 20 h 154"/>
                  <a:gd name="T110" fmla="*/ 115 w 144"/>
                  <a:gd name="T111" fmla="*/ 20 h 154"/>
                  <a:gd name="T112" fmla="*/ 124 w 144"/>
                  <a:gd name="T113" fmla="*/ 29 h 154"/>
                  <a:gd name="T114" fmla="*/ 124 w 144"/>
                  <a:gd name="T115" fmla="*/ 5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54">
                    <a:moveTo>
                      <a:pt x="115" y="0"/>
                    </a:moveTo>
                    <a:cubicBezTo>
                      <a:pt x="28" y="0"/>
                      <a:pt x="28" y="0"/>
                      <a:pt x="28" y="0"/>
                    </a:cubicBezTo>
                    <a:cubicBezTo>
                      <a:pt x="12" y="0"/>
                      <a:pt x="0" y="13"/>
                      <a:pt x="0" y="29"/>
                    </a:cubicBezTo>
                    <a:cubicBezTo>
                      <a:pt x="0" y="125"/>
                      <a:pt x="0" y="125"/>
                      <a:pt x="0" y="125"/>
                    </a:cubicBezTo>
                    <a:cubicBezTo>
                      <a:pt x="0" y="141"/>
                      <a:pt x="12" y="154"/>
                      <a:pt x="28" y="154"/>
                    </a:cubicBezTo>
                    <a:cubicBezTo>
                      <a:pt x="115" y="154"/>
                      <a:pt x="115" y="154"/>
                      <a:pt x="115" y="154"/>
                    </a:cubicBezTo>
                    <a:cubicBezTo>
                      <a:pt x="131" y="154"/>
                      <a:pt x="144" y="141"/>
                      <a:pt x="144" y="125"/>
                    </a:cubicBezTo>
                    <a:cubicBezTo>
                      <a:pt x="144" y="29"/>
                      <a:pt x="144" y="29"/>
                      <a:pt x="144" y="29"/>
                    </a:cubicBezTo>
                    <a:cubicBezTo>
                      <a:pt x="144" y="13"/>
                      <a:pt x="131" y="0"/>
                      <a:pt x="115" y="0"/>
                    </a:cubicBezTo>
                    <a:close/>
                    <a:moveTo>
                      <a:pt x="28" y="135"/>
                    </a:moveTo>
                    <a:cubicBezTo>
                      <a:pt x="23" y="135"/>
                      <a:pt x="19" y="130"/>
                      <a:pt x="19" y="125"/>
                    </a:cubicBezTo>
                    <a:cubicBezTo>
                      <a:pt x="19" y="120"/>
                      <a:pt x="23" y="116"/>
                      <a:pt x="28" y="116"/>
                    </a:cubicBezTo>
                    <a:cubicBezTo>
                      <a:pt x="34" y="116"/>
                      <a:pt x="38" y="120"/>
                      <a:pt x="38" y="125"/>
                    </a:cubicBezTo>
                    <a:cubicBezTo>
                      <a:pt x="38" y="130"/>
                      <a:pt x="34" y="135"/>
                      <a:pt x="28" y="135"/>
                    </a:cubicBezTo>
                    <a:close/>
                    <a:moveTo>
                      <a:pt x="28" y="106"/>
                    </a:moveTo>
                    <a:cubicBezTo>
                      <a:pt x="23" y="106"/>
                      <a:pt x="19" y="102"/>
                      <a:pt x="19" y="96"/>
                    </a:cubicBezTo>
                    <a:cubicBezTo>
                      <a:pt x="19" y="91"/>
                      <a:pt x="23" y="87"/>
                      <a:pt x="28" y="87"/>
                    </a:cubicBezTo>
                    <a:cubicBezTo>
                      <a:pt x="34" y="87"/>
                      <a:pt x="38" y="91"/>
                      <a:pt x="38" y="96"/>
                    </a:cubicBezTo>
                    <a:cubicBezTo>
                      <a:pt x="38" y="102"/>
                      <a:pt x="34" y="106"/>
                      <a:pt x="28" y="106"/>
                    </a:cubicBezTo>
                    <a:close/>
                    <a:moveTo>
                      <a:pt x="57" y="135"/>
                    </a:moveTo>
                    <a:cubicBezTo>
                      <a:pt x="52" y="135"/>
                      <a:pt x="48" y="130"/>
                      <a:pt x="48" y="125"/>
                    </a:cubicBezTo>
                    <a:cubicBezTo>
                      <a:pt x="48" y="120"/>
                      <a:pt x="52" y="116"/>
                      <a:pt x="57" y="116"/>
                    </a:cubicBezTo>
                    <a:cubicBezTo>
                      <a:pt x="62" y="116"/>
                      <a:pt x="67" y="120"/>
                      <a:pt x="67" y="125"/>
                    </a:cubicBezTo>
                    <a:cubicBezTo>
                      <a:pt x="67" y="130"/>
                      <a:pt x="62" y="135"/>
                      <a:pt x="57" y="135"/>
                    </a:cubicBezTo>
                    <a:close/>
                    <a:moveTo>
                      <a:pt x="57" y="106"/>
                    </a:moveTo>
                    <a:cubicBezTo>
                      <a:pt x="52" y="106"/>
                      <a:pt x="48" y="102"/>
                      <a:pt x="48" y="96"/>
                    </a:cubicBezTo>
                    <a:cubicBezTo>
                      <a:pt x="48" y="91"/>
                      <a:pt x="52" y="87"/>
                      <a:pt x="57" y="87"/>
                    </a:cubicBezTo>
                    <a:cubicBezTo>
                      <a:pt x="62" y="87"/>
                      <a:pt x="67" y="91"/>
                      <a:pt x="67" y="96"/>
                    </a:cubicBezTo>
                    <a:cubicBezTo>
                      <a:pt x="67" y="102"/>
                      <a:pt x="62" y="106"/>
                      <a:pt x="57" y="106"/>
                    </a:cubicBezTo>
                    <a:close/>
                    <a:moveTo>
                      <a:pt x="86" y="135"/>
                    </a:moveTo>
                    <a:cubicBezTo>
                      <a:pt x="81" y="135"/>
                      <a:pt x="76" y="130"/>
                      <a:pt x="76" y="125"/>
                    </a:cubicBezTo>
                    <a:cubicBezTo>
                      <a:pt x="76" y="120"/>
                      <a:pt x="81" y="116"/>
                      <a:pt x="86" y="116"/>
                    </a:cubicBezTo>
                    <a:cubicBezTo>
                      <a:pt x="91" y="116"/>
                      <a:pt x="96" y="120"/>
                      <a:pt x="96" y="125"/>
                    </a:cubicBezTo>
                    <a:cubicBezTo>
                      <a:pt x="96" y="130"/>
                      <a:pt x="91" y="135"/>
                      <a:pt x="86" y="135"/>
                    </a:cubicBezTo>
                    <a:close/>
                    <a:moveTo>
                      <a:pt x="86" y="106"/>
                    </a:moveTo>
                    <a:cubicBezTo>
                      <a:pt x="81" y="106"/>
                      <a:pt x="76" y="102"/>
                      <a:pt x="76" y="96"/>
                    </a:cubicBezTo>
                    <a:cubicBezTo>
                      <a:pt x="76" y="91"/>
                      <a:pt x="81" y="87"/>
                      <a:pt x="86" y="87"/>
                    </a:cubicBezTo>
                    <a:cubicBezTo>
                      <a:pt x="91" y="87"/>
                      <a:pt x="96" y="91"/>
                      <a:pt x="96" y="96"/>
                    </a:cubicBezTo>
                    <a:cubicBezTo>
                      <a:pt x="96" y="102"/>
                      <a:pt x="91" y="106"/>
                      <a:pt x="86" y="106"/>
                    </a:cubicBezTo>
                    <a:close/>
                    <a:moveTo>
                      <a:pt x="115" y="135"/>
                    </a:moveTo>
                    <a:cubicBezTo>
                      <a:pt x="109" y="135"/>
                      <a:pt x="105" y="130"/>
                      <a:pt x="105" y="125"/>
                    </a:cubicBezTo>
                    <a:cubicBezTo>
                      <a:pt x="105" y="120"/>
                      <a:pt x="109" y="116"/>
                      <a:pt x="115" y="116"/>
                    </a:cubicBezTo>
                    <a:cubicBezTo>
                      <a:pt x="120" y="116"/>
                      <a:pt x="124" y="120"/>
                      <a:pt x="124" y="125"/>
                    </a:cubicBezTo>
                    <a:cubicBezTo>
                      <a:pt x="124" y="130"/>
                      <a:pt x="120" y="135"/>
                      <a:pt x="115" y="135"/>
                    </a:cubicBezTo>
                    <a:close/>
                    <a:moveTo>
                      <a:pt x="115" y="106"/>
                    </a:moveTo>
                    <a:cubicBezTo>
                      <a:pt x="109" y="106"/>
                      <a:pt x="105" y="102"/>
                      <a:pt x="105" y="96"/>
                    </a:cubicBezTo>
                    <a:cubicBezTo>
                      <a:pt x="105" y="91"/>
                      <a:pt x="109" y="87"/>
                      <a:pt x="115" y="87"/>
                    </a:cubicBezTo>
                    <a:cubicBezTo>
                      <a:pt x="120" y="87"/>
                      <a:pt x="124" y="91"/>
                      <a:pt x="124" y="96"/>
                    </a:cubicBezTo>
                    <a:cubicBezTo>
                      <a:pt x="124" y="102"/>
                      <a:pt x="120" y="106"/>
                      <a:pt x="115" y="106"/>
                    </a:cubicBezTo>
                    <a:close/>
                    <a:moveTo>
                      <a:pt x="124" y="58"/>
                    </a:moveTo>
                    <a:cubicBezTo>
                      <a:pt x="124" y="63"/>
                      <a:pt x="120" y="68"/>
                      <a:pt x="115" y="68"/>
                    </a:cubicBezTo>
                    <a:cubicBezTo>
                      <a:pt x="28" y="68"/>
                      <a:pt x="28" y="68"/>
                      <a:pt x="28" y="68"/>
                    </a:cubicBezTo>
                    <a:cubicBezTo>
                      <a:pt x="23" y="68"/>
                      <a:pt x="19" y="63"/>
                      <a:pt x="19" y="58"/>
                    </a:cubicBezTo>
                    <a:cubicBezTo>
                      <a:pt x="19" y="29"/>
                      <a:pt x="19" y="29"/>
                      <a:pt x="19" y="29"/>
                    </a:cubicBezTo>
                    <a:cubicBezTo>
                      <a:pt x="19" y="24"/>
                      <a:pt x="23" y="20"/>
                      <a:pt x="28" y="20"/>
                    </a:cubicBezTo>
                    <a:cubicBezTo>
                      <a:pt x="115" y="20"/>
                      <a:pt x="115" y="20"/>
                      <a:pt x="115" y="20"/>
                    </a:cubicBezTo>
                    <a:cubicBezTo>
                      <a:pt x="120" y="20"/>
                      <a:pt x="124" y="24"/>
                      <a:pt x="124" y="29"/>
                    </a:cubicBezTo>
                    <a:lnTo>
                      <a:pt x="124" y="58"/>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sp>
            <p:nvSpPr>
              <p:cNvPr id="272" name="Freeform 271"/>
              <p:cNvSpPr>
                <a:spLocks noEditPoints="1"/>
              </p:cNvSpPr>
              <p:nvPr/>
            </p:nvSpPr>
            <p:spPr bwMode="auto">
              <a:xfrm>
                <a:off x="12766675" y="-4682331"/>
                <a:ext cx="39688" cy="58738"/>
              </a:xfrm>
              <a:custGeom>
                <a:avLst/>
                <a:gdLst>
                  <a:gd name="T0" fmla="*/ 9 w 19"/>
                  <a:gd name="T1" fmla="*/ 0 h 29"/>
                  <a:gd name="T2" fmla="*/ 0 w 19"/>
                  <a:gd name="T3" fmla="*/ 10 h 29"/>
                  <a:gd name="T4" fmla="*/ 0 w 19"/>
                  <a:gd name="T5" fmla="*/ 19 h 29"/>
                  <a:gd name="T6" fmla="*/ 9 w 19"/>
                  <a:gd name="T7" fmla="*/ 29 h 29"/>
                  <a:gd name="T8" fmla="*/ 19 w 19"/>
                  <a:gd name="T9" fmla="*/ 19 h 29"/>
                  <a:gd name="T10" fmla="*/ 19 w 19"/>
                  <a:gd name="T11" fmla="*/ 10 h 29"/>
                  <a:gd name="T12" fmla="*/ 9 w 19"/>
                  <a:gd name="T13" fmla="*/ 0 h 29"/>
                  <a:gd name="T14" fmla="*/ 14 w 19"/>
                  <a:gd name="T15" fmla="*/ 19 h 29"/>
                  <a:gd name="T16" fmla="*/ 9 w 19"/>
                  <a:gd name="T17" fmla="*/ 24 h 29"/>
                  <a:gd name="T18" fmla="*/ 4 w 19"/>
                  <a:gd name="T19" fmla="*/ 19 h 29"/>
                  <a:gd name="T20" fmla="*/ 4 w 19"/>
                  <a:gd name="T21" fmla="*/ 10 h 29"/>
                  <a:gd name="T22" fmla="*/ 9 w 19"/>
                  <a:gd name="T23" fmla="*/ 5 h 29"/>
                  <a:gd name="T24" fmla="*/ 14 w 19"/>
                  <a:gd name="T25" fmla="*/ 10 h 29"/>
                  <a:gd name="T26" fmla="*/ 14 w 19"/>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29">
                    <a:moveTo>
                      <a:pt x="9" y="0"/>
                    </a:moveTo>
                    <a:cubicBezTo>
                      <a:pt x="4" y="0"/>
                      <a:pt x="0" y="4"/>
                      <a:pt x="0" y="10"/>
                    </a:cubicBezTo>
                    <a:cubicBezTo>
                      <a:pt x="0" y="19"/>
                      <a:pt x="0" y="19"/>
                      <a:pt x="0" y="19"/>
                    </a:cubicBezTo>
                    <a:cubicBezTo>
                      <a:pt x="0" y="25"/>
                      <a:pt x="4" y="29"/>
                      <a:pt x="9" y="29"/>
                    </a:cubicBezTo>
                    <a:cubicBezTo>
                      <a:pt x="14" y="29"/>
                      <a:pt x="19" y="25"/>
                      <a:pt x="19" y="19"/>
                    </a:cubicBezTo>
                    <a:cubicBezTo>
                      <a:pt x="19" y="10"/>
                      <a:pt x="19" y="10"/>
                      <a:pt x="19" y="10"/>
                    </a:cubicBezTo>
                    <a:cubicBezTo>
                      <a:pt x="19" y="4"/>
                      <a:pt x="14" y="0"/>
                      <a:pt x="9" y="0"/>
                    </a:cubicBezTo>
                    <a:close/>
                    <a:moveTo>
                      <a:pt x="14" y="19"/>
                    </a:moveTo>
                    <a:cubicBezTo>
                      <a:pt x="14" y="22"/>
                      <a:pt x="12" y="24"/>
                      <a:pt x="9" y="24"/>
                    </a:cubicBezTo>
                    <a:cubicBezTo>
                      <a:pt x="6" y="24"/>
                      <a:pt x="4" y="22"/>
                      <a:pt x="4" y="19"/>
                    </a:cubicBezTo>
                    <a:cubicBezTo>
                      <a:pt x="4" y="10"/>
                      <a:pt x="4" y="10"/>
                      <a:pt x="4" y="10"/>
                    </a:cubicBezTo>
                    <a:cubicBezTo>
                      <a:pt x="4" y="7"/>
                      <a:pt x="6" y="5"/>
                      <a:pt x="9" y="5"/>
                    </a:cubicBezTo>
                    <a:cubicBezTo>
                      <a:pt x="12" y="5"/>
                      <a:pt x="14" y="7"/>
                      <a:pt x="14" y="10"/>
                    </a:cubicBezTo>
                    <a:lnTo>
                      <a:pt x="14" y="19"/>
                    </a:lnTo>
                    <a:close/>
                  </a:path>
                </a:pathLst>
              </a:custGeom>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50" b="1" i="0" u="none" strike="noStrike" kern="1200" cap="none" spc="0" normalizeH="0" baseline="0" noProof="0" dirty="0">
                  <a:ln>
                    <a:noFill/>
                  </a:ln>
                  <a:solidFill>
                    <a:srgbClr val="666666"/>
                  </a:solidFill>
                  <a:effectLst/>
                  <a:uLnTx/>
                  <a:uFillTx/>
                  <a:latin typeface="Arial"/>
                  <a:ea typeface="+mn-ea"/>
                  <a:cs typeface="Arial" panose="020B0604020202020204" pitchFamily="34" charset="0"/>
                </a:endParaRPr>
              </a:p>
            </p:txBody>
          </p:sp>
        </p:grpSp>
      </p:grpSp>
      <p:sp>
        <p:nvSpPr>
          <p:cNvPr id="3" name="TextBox 2"/>
          <p:cNvSpPr txBox="1"/>
          <p:nvPr/>
        </p:nvSpPr>
        <p:spPr>
          <a:xfrm>
            <a:off x="907445" y="1294228"/>
            <a:ext cx="6463230" cy="369332"/>
          </a:xfrm>
          <a:prstGeom prst="rect">
            <a:avLst/>
          </a:prstGeom>
          <a:noFill/>
        </p:spPr>
        <p:txBody>
          <a:bodyPr wrap="square" rtlCol="0">
            <a:spAutoFit/>
          </a:bodyPr>
          <a:lstStyle/>
          <a:p>
            <a:r>
              <a:rPr lang="en-AU" dirty="0"/>
              <a:t>Band-Aid Solutions…</a:t>
            </a:r>
          </a:p>
        </p:txBody>
      </p:sp>
    </p:spTree>
    <p:extLst>
      <p:ext uri="{BB962C8B-B14F-4D97-AF65-F5344CB8AC3E}">
        <p14:creationId xmlns:p14="http://schemas.microsoft.com/office/powerpoint/2010/main" val="3762864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Use Case - Discovery</a:t>
            </a:r>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457200" y="1779805"/>
            <a:ext cx="8229600" cy="865990"/>
          </a:xfrm>
          <a:prstGeom prst="rect">
            <a:avLst/>
          </a:prstGeom>
        </p:spPr>
      </p:pic>
      <p:pic>
        <p:nvPicPr>
          <p:cNvPr id="5" name="Picture 4"/>
          <p:cNvPicPr>
            <a:picLocks noChangeAspect="1"/>
          </p:cNvPicPr>
          <p:nvPr/>
        </p:nvPicPr>
        <p:blipFill>
          <a:blip r:embed="rId4"/>
          <a:stretch>
            <a:fillRect/>
          </a:stretch>
        </p:blipFill>
        <p:spPr>
          <a:xfrm>
            <a:off x="530719" y="4804662"/>
            <a:ext cx="1428750" cy="504825"/>
          </a:xfrm>
          <a:prstGeom prst="rect">
            <a:avLst/>
          </a:prstGeom>
        </p:spPr>
      </p:pic>
      <p:pic>
        <p:nvPicPr>
          <p:cNvPr id="6" name="Picture 5"/>
          <p:cNvPicPr>
            <a:picLocks noChangeAspect="1"/>
          </p:cNvPicPr>
          <p:nvPr/>
        </p:nvPicPr>
        <p:blipFill>
          <a:blip r:embed="rId5"/>
          <a:stretch>
            <a:fillRect/>
          </a:stretch>
        </p:blipFill>
        <p:spPr>
          <a:xfrm>
            <a:off x="2389898" y="4709411"/>
            <a:ext cx="1304925" cy="695325"/>
          </a:xfrm>
          <a:prstGeom prst="rect">
            <a:avLst/>
          </a:prstGeom>
        </p:spPr>
      </p:pic>
      <p:pic>
        <p:nvPicPr>
          <p:cNvPr id="7" name="Picture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125252" y="4516116"/>
            <a:ext cx="1762589" cy="1081914"/>
          </a:xfrm>
          <a:prstGeom prst="rect">
            <a:avLst/>
          </a:prstGeom>
        </p:spPr>
      </p:pic>
      <p:pic>
        <p:nvPicPr>
          <p:cNvPr id="8" name="Picture 7"/>
          <p:cNvPicPr>
            <a:picLocks noChangeAspect="1"/>
          </p:cNvPicPr>
          <p:nvPr/>
        </p:nvPicPr>
        <p:blipFill>
          <a:blip r:embed="rId7"/>
          <a:stretch>
            <a:fillRect/>
          </a:stretch>
        </p:blipFill>
        <p:spPr>
          <a:xfrm>
            <a:off x="6427862" y="4931037"/>
            <a:ext cx="1943100" cy="428625"/>
          </a:xfrm>
          <a:prstGeom prst="rect">
            <a:avLst/>
          </a:prstGeom>
        </p:spPr>
      </p:pic>
      <p:pic>
        <p:nvPicPr>
          <p:cNvPr id="9" name="Picture 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 y="2988048"/>
            <a:ext cx="1311761" cy="1138937"/>
          </a:xfrm>
          <a:prstGeom prst="rect">
            <a:avLst/>
          </a:prstGeom>
        </p:spPr>
      </p:pic>
      <p:pic>
        <p:nvPicPr>
          <p:cNvPr id="11" name="Picture 1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410870" y="2973671"/>
            <a:ext cx="1311761" cy="1138937"/>
          </a:xfrm>
          <a:prstGeom prst="rect">
            <a:avLst/>
          </a:prstGeom>
        </p:spPr>
      </p:pic>
      <p:pic>
        <p:nvPicPr>
          <p:cNvPr id="12" name="Picture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408795" y="2935754"/>
            <a:ext cx="1311761" cy="1138937"/>
          </a:xfrm>
          <a:prstGeom prst="rect">
            <a:avLst/>
          </a:prstGeom>
        </p:spPr>
      </p:pic>
      <p:pic>
        <p:nvPicPr>
          <p:cNvPr id="14"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047569" y="2926993"/>
            <a:ext cx="1032315" cy="1055513"/>
          </a:xfrm>
          <a:prstGeom prst="rect">
            <a:avLst/>
          </a:prstGeom>
        </p:spPr>
      </p:pic>
    </p:spTree>
    <p:extLst>
      <p:ext uri="{BB962C8B-B14F-4D97-AF65-F5344CB8AC3E}">
        <p14:creationId xmlns:p14="http://schemas.microsoft.com/office/powerpoint/2010/main" val="77834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                    Introduction </a:t>
            </a:r>
          </a:p>
        </p:txBody>
      </p:sp>
      <p:sp>
        <p:nvSpPr>
          <p:cNvPr id="3" name="Content Placeholder 2"/>
          <p:cNvSpPr>
            <a:spLocks noGrp="1"/>
          </p:cNvSpPr>
          <p:nvPr>
            <p:ph idx="1"/>
          </p:nvPr>
        </p:nvSpPr>
        <p:spPr/>
        <p:txBody>
          <a:bodyPr/>
          <a:lstStyle/>
          <a:p>
            <a:pPr algn="ctr"/>
            <a:r>
              <a:rPr lang="en-IN" dirty="0"/>
              <a:t>Introduction</a:t>
            </a:r>
          </a:p>
          <a:p>
            <a:pPr algn="ctr"/>
            <a:endParaRPr lang="en-IN" dirty="0"/>
          </a:p>
          <a:p>
            <a:pPr algn="ctr"/>
            <a:r>
              <a:rPr lang="en-IN" dirty="0"/>
              <a:t>Share our experience:</a:t>
            </a:r>
          </a:p>
          <a:p>
            <a:pPr algn="ctr"/>
            <a:r>
              <a:rPr lang="en-IN" dirty="0"/>
              <a:t>EA</a:t>
            </a:r>
          </a:p>
          <a:p>
            <a:pPr algn="ctr"/>
            <a:r>
              <a:rPr lang="en-IN" dirty="0"/>
              <a:t>Analysis</a:t>
            </a:r>
          </a:p>
          <a:p>
            <a:pPr algn="ctr"/>
            <a:r>
              <a:rPr lang="en-IN" dirty="0"/>
              <a:t>Findings</a:t>
            </a:r>
          </a:p>
          <a:p>
            <a:pPr algn="ctr"/>
            <a:r>
              <a:rPr lang="en-IN" dirty="0"/>
              <a:t>Use Case</a:t>
            </a:r>
          </a:p>
          <a:p>
            <a:pPr algn="ctr"/>
            <a:r>
              <a:rPr lang="en-IN" dirty="0"/>
              <a:t>Outcome</a:t>
            </a:r>
          </a:p>
          <a:p>
            <a:pPr marL="1085850" lvl="1" indent="-342900">
              <a:buFontTx/>
              <a:buChar char="-"/>
            </a:pPr>
            <a:endParaRPr lang="en-IN" dirty="0"/>
          </a:p>
        </p:txBody>
      </p:sp>
    </p:spTree>
    <p:extLst>
      <p:ext uri="{BB962C8B-B14F-4D97-AF65-F5344CB8AC3E}">
        <p14:creationId xmlns:p14="http://schemas.microsoft.com/office/powerpoint/2010/main" val="12953015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Collation of Results</a:t>
            </a:r>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endParaRPr lang="en-AU" dirty="0"/>
          </a:p>
          <a:p>
            <a:pPr marL="342900" indent="-342900">
              <a:buFont typeface="Arial" panose="020B0604020202020204" pitchFamily="34" charset="0"/>
              <a:buChar char="•"/>
            </a:pPr>
            <a:endParaRPr lang="en-AU" dirty="0"/>
          </a:p>
          <a:p>
            <a:endParaRPr lang="en-AU" dirty="0"/>
          </a:p>
        </p:txBody>
      </p:sp>
      <p:pic>
        <p:nvPicPr>
          <p:cNvPr id="10" name="Picture 9"/>
          <p:cNvPicPr>
            <a:picLocks noChangeAspect="1"/>
          </p:cNvPicPr>
          <p:nvPr/>
        </p:nvPicPr>
        <p:blipFill>
          <a:blip r:embed="rId3"/>
          <a:stretch>
            <a:fillRect/>
          </a:stretch>
        </p:blipFill>
        <p:spPr>
          <a:xfrm>
            <a:off x="932942" y="1357023"/>
            <a:ext cx="7278116" cy="4143953"/>
          </a:xfrm>
          <a:prstGeom prst="rect">
            <a:avLst/>
          </a:prstGeom>
        </p:spPr>
      </p:pic>
    </p:spTree>
    <p:extLst>
      <p:ext uri="{BB962C8B-B14F-4D97-AF65-F5344CB8AC3E}">
        <p14:creationId xmlns:p14="http://schemas.microsoft.com/office/powerpoint/2010/main" val="158771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Analysis &amp; Recommendations</a:t>
            </a:r>
          </a:p>
        </p:txBody>
      </p:sp>
      <p:sp>
        <p:nvSpPr>
          <p:cNvPr id="3" name="Content Placeholder 2"/>
          <p:cNvSpPr>
            <a:spLocks noGrp="1"/>
          </p:cNvSpPr>
          <p:nvPr>
            <p:ph idx="1"/>
          </p:nvPr>
        </p:nvSpPr>
        <p:spPr>
          <a:xfrm>
            <a:off x="457200" y="1600200"/>
            <a:ext cx="8229600" cy="1835631"/>
          </a:xfrm>
        </p:spPr>
        <p:txBody>
          <a:bodyPr>
            <a:normAutofit fontScale="92500" lnSpcReduction="20000"/>
          </a:bodyPr>
          <a:lstStyle/>
          <a:p>
            <a:pPr marL="342900" indent="-342900">
              <a:buFont typeface="Arial" panose="020B0604020202020204" pitchFamily="34" charset="0"/>
              <a:buChar char="•"/>
            </a:pPr>
            <a:r>
              <a:rPr lang="en-AU" dirty="0"/>
              <a:t>CAUDIT Business Reference Model (BRM)</a:t>
            </a:r>
          </a:p>
          <a:p>
            <a:pPr marL="342900" indent="-342900">
              <a:buFont typeface="Arial" panose="020B0604020202020204" pitchFamily="34" charset="0"/>
              <a:buChar char="•"/>
            </a:pPr>
            <a:r>
              <a:rPr lang="en-AU" dirty="0"/>
              <a:t>Strategic Alignment</a:t>
            </a:r>
          </a:p>
          <a:p>
            <a:pPr marL="342900" indent="-342900">
              <a:buFont typeface="Arial" panose="020B0604020202020204" pitchFamily="34" charset="0"/>
              <a:buChar char="•"/>
            </a:pPr>
            <a:r>
              <a:rPr lang="en-AU" dirty="0"/>
              <a:t>PACE model fit</a:t>
            </a:r>
          </a:p>
          <a:p>
            <a:pPr marL="342900" indent="-342900">
              <a:buFont typeface="Arial" panose="020B0604020202020204" pitchFamily="34" charset="0"/>
              <a:buChar char="•"/>
            </a:pPr>
            <a:r>
              <a:rPr lang="en-AU" dirty="0"/>
              <a:t>Technical Reference Model (TRM)</a:t>
            </a:r>
          </a:p>
          <a:p>
            <a:pPr marL="342900" indent="-342900">
              <a:buFont typeface="Arial" panose="020B0604020202020204" pitchFamily="34" charset="0"/>
              <a:buChar char="•"/>
            </a:pPr>
            <a:r>
              <a:rPr lang="en-AU" dirty="0"/>
              <a:t>Gartner Recommendations</a:t>
            </a:r>
          </a:p>
          <a:p>
            <a:endParaRPr lang="en-AU" dirty="0"/>
          </a:p>
        </p:txBody>
      </p:sp>
      <p:pic>
        <p:nvPicPr>
          <p:cNvPr id="4" name="Picture 3"/>
          <p:cNvPicPr>
            <a:picLocks noChangeAspect="1"/>
          </p:cNvPicPr>
          <p:nvPr/>
        </p:nvPicPr>
        <p:blipFill>
          <a:blip r:embed="rId3"/>
          <a:stretch>
            <a:fillRect/>
          </a:stretch>
        </p:blipFill>
        <p:spPr>
          <a:xfrm>
            <a:off x="537599" y="3428999"/>
            <a:ext cx="8068801" cy="2753109"/>
          </a:xfrm>
          <a:prstGeom prst="rect">
            <a:avLst/>
          </a:prstGeom>
        </p:spPr>
      </p:pic>
    </p:spTree>
    <p:extLst>
      <p:ext uri="{BB962C8B-B14F-4D97-AF65-F5344CB8AC3E}">
        <p14:creationId xmlns:p14="http://schemas.microsoft.com/office/powerpoint/2010/main" val="22304285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err="1"/>
              <a:t>FedUni</a:t>
            </a:r>
            <a:r>
              <a:rPr lang="en-AU" dirty="0"/>
              <a:t> Roadmap</a:t>
            </a:r>
          </a:p>
        </p:txBody>
      </p:sp>
      <p:sp>
        <p:nvSpPr>
          <p:cNvPr id="3" name="Content Placeholder 2"/>
          <p:cNvSpPr>
            <a:spLocks noGrp="1"/>
          </p:cNvSpPr>
          <p:nvPr>
            <p:ph idx="1"/>
          </p:nvPr>
        </p:nvSpPr>
        <p:spPr/>
        <p:txBody>
          <a:bodyPr/>
          <a:lstStyle/>
          <a:p>
            <a:pPr algn="ctr"/>
            <a:r>
              <a:rPr lang="en-AU" dirty="0"/>
              <a:t>3 year journey</a:t>
            </a:r>
          </a:p>
          <a:p>
            <a:pPr algn="ctr"/>
            <a:r>
              <a:rPr lang="en-AU" dirty="0"/>
              <a:t>Organisational support</a:t>
            </a:r>
          </a:p>
          <a:p>
            <a:pPr algn="ctr"/>
            <a:r>
              <a:rPr lang="en-AU" dirty="0"/>
              <a:t>Clear objectives</a:t>
            </a:r>
          </a:p>
        </p:txBody>
      </p:sp>
      <p:pic>
        <p:nvPicPr>
          <p:cNvPr id="5" name="Picture 4"/>
          <p:cNvPicPr>
            <a:picLocks noChangeAspect="1"/>
          </p:cNvPicPr>
          <p:nvPr/>
        </p:nvPicPr>
        <p:blipFill>
          <a:blip r:embed="rId3"/>
          <a:stretch>
            <a:fillRect/>
          </a:stretch>
        </p:blipFill>
        <p:spPr>
          <a:xfrm>
            <a:off x="3309761" y="3517027"/>
            <a:ext cx="2524477" cy="2048161"/>
          </a:xfrm>
          <a:prstGeom prst="rect">
            <a:avLst/>
          </a:prstGeom>
        </p:spPr>
      </p:pic>
    </p:spTree>
    <p:extLst>
      <p:ext uri="{BB962C8B-B14F-4D97-AF65-F5344CB8AC3E}">
        <p14:creationId xmlns:p14="http://schemas.microsoft.com/office/powerpoint/2010/main" val="38372673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Questions?</a:t>
            </a:r>
          </a:p>
        </p:txBody>
      </p:sp>
      <p:pic>
        <p:nvPicPr>
          <p:cNvPr id="4" name="Content Placeholder 3" descr="A Principal's Reflections: An Action Plan for AP Success"/>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159000" y="1939131"/>
            <a:ext cx="4826000" cy="3848100"/>
          </a:xfrm>
          <a:prstGeom prst="rect">
            <a:avLst/>
          </a:prstGeom>
        </p:spPr>
      </p:pic>
    </p:spTree>
    <p:extLst>
      <p:ext uri="{BB962C8B-B14F-4D97-AF65-F5344CB8AC3E}">
        <p14:creationId xmlns:p14="http://schemas.microsoft.com/office/powerpoint/2010/main" val="361403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C3935-7F17-A749-A0B6-D338EB6376F2}"/>
              </a:ext>
            </a:extLst>
          </p:cNvPr>
          <p:cNvSpPr>
            <a:spLocks noGrp="1"/>
          </p:cNvSpPr>
          <p:nvPr>
            <p:ph type="title"/>
          </p:nvPr>
        </p:nvSpPr>
        <p:spPr/>
        <p:txBody>
          <a:bodyPr/>
          <a:lstStyle/>
          <a:p>
            <a:pPr algn="ctr"/>
            <a:r>
              <a:rPr lang="en-US" dirty="0"/>
              <a:t>Key Issues!!!</a:t>
            </a:r>
          </a:p>
        </p:txBody>
      </p:sp>
      <p:sp>
        <p:nvSpPr>
          <p:cNvPr id="4" name="Footer Placeholder 3">
            <a:extLst>
              <a:ext uri="{FF2B5EF4-FFF2-40B4-BE49-F238E27FC236}">
                <a16:creationId xmlns:a16="http://schemas.microsoft.com/office/drawing/2014/main" id="{B1C3A13F-7553-5643-801E-5DD646D80BBE}"/>
              </a:ext>
            </a:extLst>
          </p:cNvPr>
          <p:cNvSpPr>
            <a:spLocks noGrp="1"/>
          </p:cNvSpPr>
          <p:nvPr>
            <p:ph type="ftr" sz="quarter" idx="4294967295"/>
          </p:nvPr>
        </p:nvSpPr>
        <p:spPr>
          <a:xfrm>
            <a:off x="457200" y="5727476"/>
            <a:ext cx="5562600" cy="170640"/>
          </a:xfrm>
        </p:spPr>
        <p:txBody>
          <a:bodyPr/>
          <a:lstStyle/>
          <a:p>
            <a:endParaRPr lang="en-US" dirty="0"/>
          </a:p>
        </p:txBody>
      </p:sp>
      <p:sp>
        <p:nvSpPr>
          <p:cNvPr id="5" name="Slide Number Placeholder 4">
            <a:extLst>
              <a:ext uri="{FF2B5EF4-FFF2-40B4-BE49-F238E27FC236}">
                <a16:creationId xmlns:a16="http://schemas.microsoft.com/office/drawing/2014/main" id="{73E76E60-0720-9F47-BE63-E7222541C9AC}"/>
              </a:ext>
            </a:extLst>
          </p:cNvPr>
          <p:cNvSpPr>
            <a:spLocks noGrp="1"/>
          </p:cNvSpPr>
          <p:nvPr>
            <p:ph type="sldNum" sz="quarter" idx="4294967295"/>
          </p:nvPr>
        </p:nvSpPr>
        <p:spPr>
          <a:xfrm>
            <a:off x="6553201" y="5727476"/>
            <a:ext cx="2133600" cy="170640"/>
          </a:xfrm>
        </p:spPr>
        <p:txBody>
          <a:bodyPr/>
          <a:lstStyle/>
          <a:p>
            <a:endParaRPr lang="en-US" dirty="0"/>
          </a:p>
        </p:txBody>
      </p:sp>
      <p:sp>
        <p:nvSpPr>
          <p:cNvPr id="8" name="Content Placeholder 7">
            <a:extLst>
              <a:ext uri="{FF2B5EF4-FFF2-40B4-BE49-F238E27FC236}">
                <a16:creationId xmlns:a16="http://schemas.microsoft.com/office/drawing/2014/main" id="{D1B71CFC-DC2B-D14D-9F90-67331163510F}"/>
              </a:ext>
            </a:extLst>
          </p:cNvPr>
          <p:cNvSpPr>
            <a:spLocks noGrp="1"/>
          </p:cNvSpPr>
          <p:nvPr>
            <p:ph idx="1"/>
          </p:nvPr>
        </p:nvSpPr>
        <p:spPr>
          <a:xfrm>
            <a:off x="457200" y="1600201"/>
            <a:ext cx="8229600" cy="4297916"/>
          </a:xfrm>
        </p:spPr>
        <p:txBody>
          <a:bodyPr>
            <a:normAutofit fontScale="85000" lnSpcReduction="20000"/>
          </a:bodyPr>
          <a:lstStyle/>
          <a:p>
            <a:r>
              <a:rPr lang="en-AU" sz="2475" dirty="0">
                <a:solidFill>
                  <a:schemeClr val="tx1"/>
                </a:solidFill>
              </a:rPr>
              <a:t>The University has traditionally focused its investment on technology that:</a:t>
            </a:r>
          </a:p>
          <a:p>
            <a:r>
              <a:rPr lang="en-AU" sz="2475" dirty="0">
                <a:solidFill>
                  <a:schemeClr val="tx1"/>
                </a:solidFill>
              </a:rPr>
              <a:t>1. Drive investment in technologies that service income focused activities; </a:t>
            </a:r>
          </a:p>
          <a:p>
            <a:r>
              <a:rPr lang="en-AU" sz="2475" dirty="0">
                <a:solidFill>
                  <a:schemeClr val="tx1"/>
                </a:solidFill>
              </a:rPr>
              <a:t>2. Focus resources and initiatives that reduce Information technology operating cost; </a:t>
            </a:r>
          </a:p>
          <a:p>
            <a:r>
              <a:rPr lang="en-AU" sz="2475" dirty="0">
                <a:solidFill>
                  <a:schemeClr val="tx1"/>
                </a:solidFill>
              </a:rPr>
              <a:t>3. Rationalise systems and technologies to meet the current operating demands; </a:t>
            </a:r>
          </a:p>
          <a:p>
            <a:r>
              <a:rPr lang="en-AU" sz="2475" dirty="0">
                <a:solidFill>
                  <a:schemeClr val="tx1"/>
                </a:solidFill>
              </a:rPr>
              <a:t>4. Save wherever possible and only invest if absolutely necessary;</a:t>
            </a:r>
          </a:p>
          <a:p>
            <a:r>
              <a:rPr lang="en-AU" sz="2475" dirty="0">
                <a:solidFill>
                  <a:schemeClr val="tx1"/>
                </a:solidFill>
              </a:rPr>
              <a:t>5. Organically grown systems, no holistic view;</a:t>
            </a:r>
          </a:p>
          <a:p>
            <a:r>
              <a:rPr lang="en-AU" sz="2475" dirty="0">
                <a:solidFill>
                  <a:schemeClr val="tx1"/>
                </a:solidFill>
              </a:rPr>
              <a:t>6. Reactive in adopting technology more than strategic; and</a:t>
            </a:r>
          </a:p>
          <a:p>
            <a:r>
              <a:rPr lang="en-AU" sz="2475" dirty="0">
                <a:solidFill>
                  <a:schemeClr val="tx1"/>
                </a:solidFill>
              </a:rPr>
              <a:t>7. Partially implemented solutions </a:t>
            </a:r>
            <a:r>
              <a:rPr lang="en-AU" sz="2475" dirty="0" err="1">
                <a:solidFill>
                  <a:schemeClr val="tx1"/>
                </a:solidFill>
              </a:rPr>
              <a:t>e.g</a:t>
            </a:r>
            <a:r>
              <a:rPr lang="en-AU" sz="2475" dirty="0">
                <a:solidFill>
                  <a:schemeClr val="tx1"/>
                </a:solidFill>
              </a:rPr>
              <a:t> CRM, ECM, Service Now</a:t>
            </a:r>
          </a:p>
          <a:p>
            <a:r>
              <a:rPr lang="en-AU" sz="2475" dirty="0">
                <a:solidFill>
                  <a:schemeClr val="tx1"/>
                </a:solidFill>
              </a:rPr>
              <a:t>8. Duplicate and unclean data</a:t>
            </a:r>
            <a:endParaRPr lang="en-US" dirty="0"/>
          </a:p>
          <a:p>
            <a:endParaRPr lang="en-US" dirty="0"/>
          </a:p>
        </p:txBody>
      </p:sp>
    </p:spTree>
    <p:extLst>
      <p:ext uri="{BB962C8B-B14F-4D97-AF65-F5344CB8AC3E}">
        <p14:creationId xmlns:p14="http://schemas.microsoft.com/office/powerpoint/2010/main" val="4105050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381D34D9-7EF1-1148-AB0C-BC68E993BDA9}"/>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631372" y="1060829"/>
            <a:ext cx="7360798" cy="4143417"/>
          </a:xfrm>
          <a:prstGeom prst="rect">
            <a:avLst/>
          </a:prstGeom>
        </p:spPr>
      </p:pic>
      <p:sp>
        <p:nvSpPr>
          <p:cNvPr id="4" name="Footer Placeholder 3">
            <a:extLst>
              <a:ext uri="{FF2B5EF4-FFF2-40B4-BE49-F238E27FC236}">
                <a16:creationId xmlns:a16="http://schemas.microsoft.com/office/drawing/2014/main" id="{58AE2CE2-2BCE-7D44-BA39-F3510411564A}"/>
              </a:ext>
            </a:extLst>
          </p:cNvPr>
          <p:cNvSpPr>
            <a:spLocks noGrp="1"/>
          </p:cNvSpPr>
          <p:nvPr>
            <p:ph type="ftr" sz="quarter" idx="4294967295"/>
          </p:nvPr>
        </p:nvSpPr>
        <p:spPr>
          <a:xfrm>
            <a:off x="457200" y="5727476"/>
            <a:ext cx="5562600" cy="170640"/>
          </a:xfrm>
        </p:spPr>
        <p:txBody>
          <a:bodyPr/>
          <a:lstStyle/>
          <a:p>
            <a:endParaRPr lang="en-US" dirty="0"/>
          </a:p>
        </p:txBody>
      </p:sp>
      <p:sp>
        <p:nvSpPr>
          <p:cNvPr id="5" name="Slide Number Placeholder 4">
            <a:extLst>
              <a:ext uri="{FF2B5EF4-FFF2-40B4-BE49-F238E27FC236}">
                <a16:creationId xmlns:a16="http://schemas.microsoft.com/office/drawing/2014/main" id="{5B567872-89D1-B342-B2D5-83492B456C1F}"/>
              </a:ext>
            </a:extLst>
          </p:cNvPr>
          <p:cNvSpPr>
            <a:spLocks noGrp="1"/>
          </p:cNvSpPr>
          <p:nvPr>
            <p:ph type="sldNum" sz="quarter" idx="4294967295"/>
          </p:nvPr>
        </p:nvSpPr>
        <p:spPr>
          <a:xfrm>
            <a:off x="6553201" y="5727476"/>
            <a:ext cx="2133600" cy="170640"/>
          </a:xfrm>
        </p:spPr>
        <p:txBody>
          <a:bodyPr/>
          <a:lstStyle/>
          <a:p>
            <a:endParaRPr lang="en-US" dirty="0"/>
          </a:p>
        </p:txBody>
      </p:sp>
    </p:spTree>
    <p:extLst>
      <p:ext uri="{BB962C8B-B14F-4D97-AF65-F5344CB8AC3E}">
        <p14:creationId xmlns:p14="http://schemas.microsoft.com/office/powerpoint/2010/main" val="2404737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888FCBB4-E618-9A42-97A5-BDC780B9EDF6}"/>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872073" y="1202242"/>
            <a:ext cx="7714497" cy="4078188"/>
          </a:xfrm>
          <a:prstGeom prst="rect">
            <a:avLst/>
          </a:prstGeom>
        </p:spPr>
      </p:pic>
      <p:sp>
        <p:nvSpPr>
          <p:cNvPr id="4" name="Footer Placeholder 3">
            <a:extLst>
              <a:ext uri="{FF2B5EF4-FFF2-40B4-BE49-F238E27FC236}">
                <a16:creationId xmlns:a16="http://schemas.microsoft.com/office/drawing/2014/main" id="{1D898226-479E-064C-A503-88830C25AA0B}"/>
              </a:ext>
            </a:extLst>
          </p:cNvPr>
          <p:cNvSpPr>
            <a:spLocks noGrp="1"/>
          </p:cNvSpPr>
          <p:nvPr>
            <p:ph type="ftr" sz="quarter" idx="4294967295"/>
          </p:nvPr>
        </p:nvSpPr>
        <p:spPr>
          <a:xfrm>
            <a:off x="457200" y="5727476"/>
            <a:ext cx="5562600" cy="170640"/>
          </a:xfrm>
        </p:spPr>
        <p:txBody>
          <a:bodyPr/>
          <a:lstStyle/>
          <a:p>
            <a:endParaRPr lang="en-US" dirty="0"/>
          </a:p>
        </p:txBody>
      </p:sp>
      <p:sp>
        <p:nvSpPr>
          <p:cNvPr id="5" name="Slide Number Placeholder 4">
            <a:extLst>
              <a:ext uri="{FF2B5EF4-FFF2-40B4-BE49-F238E27FC236}">
                <a16:creationId xmlns:a16="http://schemas.microsoft.com/office/drawing/2014/main" id="{52726E70-759A-674C-9CB5-B7C73FC91915}"/>
              </a:ext>
            </a:extLst>
          </p:cNvPr>
          <p:cNvSpPr>
            <a:spLocks noGrp="1"/>
          </p:cNvSpPr>
          <p:nvPr>
            <p:ph type="sldNum" sz="quarter" idx="4294967295"/>
          </p:nvPr>
        </p:nvSpPr>
        <p:spPr>
          <a:xfrm>
            <a:off x="6553201" y="5727476"/>
            <a:ext cx="2133600" cy="170640"/>
          </a:xfrm>
        </p:spPr>
        <p:txBody>
          <a:bodyPr/>
          <a:lstStyle/>
          <a:p>
            <a:endParaRPr lang="en-US" dirty="0"/>
          </a:p>
        </p:txBody>
      </p:sp>
    </p:spTree>
    <p:extLst>
      <p:ext uri="{BB962C8B-B14F-4D97-AF65-F5344CB8AC3E}">
        <p14:creationId xmlns:p14="http://schemas.microsoft.com/office/powerpoint/2010/main" val="7354913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BBEEC9-641D-7C4F-B3D4-6053614ABC79}"/>
              </a:ext>
            </a:extLst>
          </p:cNvPr>
          <p:cNvSpPr>
            <a:spLocks noGrp="1"/>
          </p:cNvSpPr>
          <p:nvPr>
            <p:ph idx="1"/>
          </p:nvPr>
        </p:nvSpPr>
        <p:spPr>
          <a:xfrm>
            <a:off x="457200" y="1226456"/>
            <a:ext cx="8229601" cy="4225220"/>
          </a:xfrm>
        </p:spPr>
        <p:txBody>
          <a:bodyPr/>
          <a:lstStyle/>
          <a:p>
            <a:r>
              <a:rPr lang="en-AU" dirty="0"/>
              <a:t>EA as a form of internal management consulting has four benefits:</a:t>
            </a:r>
          </a:p>
          <a:p>
            <a:endParaRPr lang="en-AU" dirty="0"/>
          </a:p>
          <a:p>
            <a:pPr marL="321412" indent="-321412">
              <a:buFont typeface="Arial" panose="020B0604020202020204" pitchFamily="34" charset="0"/>
              <a:buChar char="•"/>
            </a:pPr>
            <a:r>
              <a:rPr lang="en-AU" dirty="0"/>
              <a:t>Agile delivery focused on the University strategic outcome to solves key University problems</a:t>
            </a:r>
          </a:p>
          <a:p>
            <a:pPr marL="321412" indent="-321412">
              <a:buFont typeface="Arial" panose="020B0604020202020204" pitchFamily="34" charset="0"/>
              <a:buChar char="•"/>
            </a:pPr>
            <a:r>
              <a:rPr lang="en-AU" dirty="0"/>
              <a:t>A flexible, iterative approach to digitisation</a:t>
            </a:r>
          </a:p>
          <a:p>
            <a:pPr marL="321412" indent="-321412">
              <a:buFont typeface="Arial" panose="020B0604020202020204" pitchFamily="34" charset="0"/>
              <a:buChar char="•"/>
            </a:pPr>
            <a:r>
              <a:rPr lang="en-AU" dirty="0"/>
              <a:t>Data focuses and data driven integration for analytics and reporting</a:t>
            </a:r>
          </a:p>
          <a:p>
            <a:pPr marL="321412" indent="-321412">
              <a:buFont typeface="Arial" panose="020B0604020202020204" pitchFamily="34" charset="0"/>
              <a:buChar char="•"/>
            </a:pPr>
            <a:r>
              <a:rPr lang="en-AU" dirty="0"/>
              <a:t>Tailored innovative solution for the University</a:t>
            </a:r>
          </a:p>
          <a:p>
            <a:endParaRPr lang="en-US" dirty="0"/>
          </a:p>
        </p:txBody>
      </p:sp>
      <p:sp>
        <p:nvSpPr>
          <p:cNvPr id="4" name="Footer Placeholder 3">
            <a:extLst>
              <a:ext uri="{FF2B5EF4-FFF2-40B4-BE49-F238E27FC236}">
                <a16:creationId xmlns:a16="http://schemas.microsoft.com/office/drawing/2014/main" id="{F98825AC-5B83-9941-8FDA-7BAF62888599}"/>
              </a:ext>
            </a:extLst>
          </p:cNvPr>
          <p:cNvSpPr>
            <a:spLocks noGrp="1"/>
          </p:cNvSpPr>
          <p:nvPr>
            <p:ph type="ftr" sz="quarter" idx="4294967295"/>
          </p:nvPr>
        </p:nvSpPr>
        <p:spPr>
          <a:xfrm>
            <a:off x="457200" y="5727476"/>
            <a:ext cx="5562600" cy="170640"/>
          </a:xfrm>
        </p:spPr>
        <p:txBody>
          <a:bodyPr/>
          <a:lstStyle/>
          <a:p>
            <a:endParaRPr lang="en-US" dirty="0"/>
          </a:p>
        </p:txBody>
      </p:sp>
      <p:sp>
        <p:nvSpPr>
          <p:cNvPr id="5" name="Slide Number Placeholder 4">
            <a:extLst>
              <a:ext uri="{FF2B5EF4-FFF2-40B4-BE49-F238E27FC236}">
                <a16:creationId xmlns:a16="http://schemas.microsoft.com/office/drawing/2014/main" id="{D7CC8B07-4BA8-404E-AE34-FAC6BC824B95}"/>
              </a:ext>
            </a:extLst>
          </p:cNvPr>
          <p:cNvSpPr>
            <a:spLocks noGrp="1"/>
          </p:cNvSpPr>
          <p:nvPr>
            <p:ph type="sldNum" sz="quarter" idx="4294967295"/>
          </p:nvPr>
        </p:nvSpPr>
        <p:spPr>
          <a:xfrm>
            <a:off x="6553201" y="5727476"/>
            <a:ext cx="2133600" cy="170640"/>
          </a:xfrm>
        </p:spPr>
        <p:txBody>
          <a:bodyPr/>
          <a:lstStyle/>
          <a:p>
            <a:endParaRPr lang="en-US" dirty="0"/>
          </a:p>
        </p:txBody>
      </p:sp>
    </p:spTree>
    <p:extLst>
      <p:ext uri="{BB962C8B-B14F-4D97-AF65-F5344CB8AC3E}">
        <p14:creationId xmlns:p14="http://schemas.microsoft.com/office/powerpoint/2010/main" val="726282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42753EF3-77BF-7C47-AABA-41484F875282}"/>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771450" y="864217"/>
            <a:ext cx="7854760" cy="4250990"/>
          </a:xfrm>
          <a:prstGeom prst="rect">
            <a:avLst/>
          </a:prstGeom>
        </p:spPr>
      </p:pic>
      <p:sp>
        <p:nvSpPr>
          <p:cNvPr id="4" name="Footer Placeholder 3">
            <a:extLst>
              <a:ext uri="{FF2B5EF4-FFF2-40B4-BE49-F238E27FC236}">
                <a16:creationId xmlns:a16="http://schemas.microsoft.com/office/drawing/2014/main" id="{48CA4A1C-D6AC-8D41-8744-77C30EE8581D}"/>
              </a:ext>
            </a:extLst>
          </p:cNvPr>
          <p:cNvSpPr>
            <a:spLocks noGrp="1"/>
          </p:cNvSpPr>
          <p:nvPr>
            <p:ph type="ftr" sz="quarter" idx="4294967295"/>
          </p:nvPr>
        </p:nvSpPr>
        <p:spPr>
          <a:xfrm>
            <a:off x="457200" y="5727476"/>
            <a:ext cx="5562600" cy="170640"/>
          </a:xfrm>
        </p:spPr>
        <p:txBody>
          <a:bodyPr/>
          <a:lstStyle/>
          <a:p>
            <a:endParaRPr lang="en-US" dirty="0"/>
          </a:p>
        </p:txBody>
      </p:sp>
      <p:sp>
        <p:nvSpPr>
          <p:cNvPr id="5" name="Slide Number Placeholder 4">
            <a:extLst>
              <a:ext uri="{FF2B5EF4-FFF2-40B4-BE49-F238E27FC236}">
                <a16:creationId xmlns:a16="http://schemas.microsoft.com/office/drawing/2014/main" id="{6B0CCBC9-6DD4-3A40-AD2A-537B4273EF5C}"/>
              </a:ext>
            </a:extLst>
          </p:cNvPr>
          <p:cNvSpPr>
            <a:spLocks noGrp="1"/>
          </p:cNvSpPr>
          <p:nvPr>
            <p:ph type="sldNum" sz="quarter" idx="4294967295"/>
          </p:nvPr>
        </p:nvSpPr>
        <p:spPr>
          <a:xfrm>
            <a:off x="6553201" y="5727476"/>
            <a:ext cx="2133600" cy="170640"/>
          </a:xfrm>
        </p:spPr>
        <p:txBody>
          <a:bodyPr/>
          <a:lstStyle/>
          <a:p>
            <a:endParaRPr lang="en-US" dirty="0"/>
          </a:p>
        </p:txBody>
      </p:sp>
      <p:pic>
        <p:nvPicPr>
          <p:cNvPr id="7" name="Content Placeholder 5">
            <a:extLst>
              <a:ext uri="{FF2B5EF4-FFF2-40B4-BE49-F238E27FC236}">
                <a16:creationId xmlns:a16="http://schemas.microsoft.com/office/drawing/2014/main" id="{35FD3C53-576E-4440-ADB5-2C34420F817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9901" y="875165"/>
            <a:ext cx="8600858" cy="4654778"/>
          </a:xfrm>
          <a:prstGeom prst="rect">
            <a:avLst/>
          </a:prstGeom>
        </p:spPr>
      </p:pic>
    </p:spTree>
    <p:extLst>
      <p:ext uri="{BB962C8B-B14F-4D97-AF65-F5344CB8AC3E}">
        <p14:creationId xmlns:p14="http://schemas.microsoft.com/office/powerpoint/2010/main" val="7484661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3FA1D12-F7E8-F343-B022-660BF0C8532B}"/>
              </a:ext>
            </a:extLst>
          </p:cNvPr>
          <p:cNvSpPr>
            <a:spLocks noGrp="1"/>
          </p:cNvSpPr>
          <p:nvPr>
            <p:ph type="ftr" sz="quarter" idx="4294967295"/>
          </p:nvPr>
        </p:nvSpPr>
        <p:spPr>
          <a:xfrm>
            <a:off x="457200" y="5898116"/>
            <a:ext cx="5562600" cy="170640"/>
          </a:xfrm>
        </p:spPr>
        <p:txBody>
          <a:bodyPr/>
          <a:lstStyle/>
          <a:p>
            <a:endParaRPr lang="en-US" dirty="0"/>
          </a:p>
        </p:txBody>
      </p:sp>
      <p:sp>
        <p:nvSpPr>
          <p:cNvPr id="5" name="Slide Number Placeholder 4">
            <a:extLst>
              <a:ext uri="{FF2B5EF4-FFF2-40B4-BE49-F238E27FC236}">
                <a16:creationId xmlns:a16="http://schemas.microsoft.com/office/drawing/2014/main" id="{AD009791-4CA3-CA4B-999E-B1D722848FDE}"/>
              </a:ext>
            </a:extLst>
          </p:cNvPr>
          <p:cNvSpPr>
            <a:spLocks noGrp="1"/>
          </p:cNvSpPr>
          <p:nvPr>
            <p:ph type="sldNum" sz="quarter" idx="4294967295"/>
          </p:nvPr>
        </p:nvSpPr>
        <p:spPr>
          <a:xfrm>
            <a:off x="6553201" y="5727476"/>
            <a:ext cx="2133600" cy="170640"/>
          </a:xfrm>
        </p:spPr>
        <p:txBody>
          <a:bodyPr/>
          <a:lstStyle/>
          <a:p>
            <a:endParaRPr lang="en-US" dirty="0"/>
          </a:p>
        </p:txBody>
      </p:sp>
      <p:pic>
        <p:nvPicPr>
          <p:cNvPr id="3" name="Picture 2"/>
          <p:cNvPicPr>
            <a:picLocks noChangeAspect="1"/>
          </p:cNvPicPr>
          <p:nvPr/>
        </p:nvPicPr>
        <p:blipFill>
          <a:blip r:embed="rId3"/>
          <a:stretch>
            <a:fillRect/>
          </a:stretch>
        </p:blipFill>
        <p:spPr>
          <a:xfrm>
            <a:off x="457200" y="1061707"/>
            <a:ext cx="7983064" cy="4734586"/>
          </a:xfrm>
          <a:prstGeom prst="rect">
            <a:avLst/>
          </a:prstGeom>
        </p:spPr>
      </p:pic>
    </p:spTree>
    <p:extLst>
      <p:ext uri="{BB962C8B-B14F-4D97-AF65-F5344CB8AC3E}">
        <p14:creationId xmlns:p14="http://schemas.microsoft.com/office/powerpoint/2010/main" val="18968747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77195" y="468656"/>
            <a:ext cx="7886700" cy="692630"/>
          </a:xfrm>
        </p:spPr>
        <p:txBody>
          <a:bodyPr/>
          <a:lstStyle/>
          <a:p>
            <a:r>
              <a:rPr lang="en-IN" dirty="0"/>
              <a:t>Application Analysis Process</a:t>
            </a:r>
          </a:p>
        </p:txBody>
      </p:sp>
      <p:graphicFrame>
        <p:nvGraphicFramePr>
          <p:cNvPr id="11" name="Content Placeholder 10"/>
          <p:cNvGraphicFramePr>
            <a:graphicFrameLocks noGrp="1"/>
          </p:cNvGraphicFramePr>
          <p:nvPr>
            <p:ph idx="4294967295"/>
            <p:extLst>
              <p:ext uri="{D42A27DB-BD31-4B8C-83A1-F6EECF244321}">
                <p14:modId xmlns:p14="http://schemas.microsoft.com/office/powerpoint/2010/main" val="2479022700"/>
              </p:ext>
            </p:extLst>
          </p:nvPr>
        </p:nvGraphicFramePr>
        <p:xfrm>
          <a:off x="2519811" y="5638258"/>
          <a:ext cx="2402681" cy="847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p:cNvGraphicFramePr/>
          <p:nvPr>
            <p:extLst>
              <p:ext uri="{D42A27DB-BD31-4B8C-83A1-F6EECF244321}">
                <p14:modId xmlns:p14="http://schemas.microsoft.com/office/powerpoint/2010/main" val="2346191819"/>
              </p:ext>
            </p:extLst>
          </p:nvPr>
        </p:nvGraphicFramePr>
        <p:xfrm>
          <a:off x="1477108" y="2207942"/>
          <a:ext cx="4174149" cy="338323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9" name="Picture 8"/>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237484" y="1839995"/>
            <a:ext cx="774644" cy="635178"/>
          </a:xfrm>
          <a:prstGeom prst="rect">
            <a:avLst/>
          </a:prstGeom>
        </p:spPr>
      </p:pic>
      <p:sp>
        <p:nvSpPr>
          <p:cNvPr id="10" name="Down Arrow 9"/>
          <p:cNvSpPr/>
          <p:nvPr/>
        </p:nvSpPr>
        <p:spPr>
          <a:xfrm>
            <a:off x="3457280" y="2475172"/>
            <a:ext cx="299771" cy="32547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IN" sz="1350"/>
          </a:p>
        </p:txBody>
      </p:sp>
      <p:graphicFrame>
        <p:nvGraphicFramePr>
          <p:cNvPr id="15" name="Diagram 14"/>
          <p:cNvGraphicFramePr/>
          <p:nvPr>
            <p:extLst>
              <p:ext uri="{D42A27DB-BD31-4B8C-83A1-F6EECF244321}">
                <p14:modId xmlns:p14="http://schemas.microsoft.com/office/powerpoint/2010/main" val="2631577378"/>
              </p:ext>
            </p:extLst>
          </p:nvPr>
        </p:nvGraphicFramePr>
        <p:xfrm>
          <a:off x="6596407" y="2900510"/>
          <a:ext cx="1794234" cy="2072653"/>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7" name="Right Arrow 16"/>
          <p:cNvSpPr/>
          <p:nvPr/>
        </p:nvSpPr>
        <p:spPr>
          <a:xfrm>
            <a:off x="5272161" y="3567500"/>
            <a:ext cx="733806" cy="363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IN" sz="1350"/>
          </a:p>
        </p:txBody>
      </p:sp>
      <p:sp>
        <p:nvSpPr>
          <p:cNvPr id="19" name="Right Arrow 18"/>
          <p:cNvSpPr/>
          <p:nvPr/>
        </p:nvSpPr>
        <p:spPr>
          <a:xfrm rot="10800000">
            <a:off x="5038848" y="2027894"/>
            <a:ext cx="853848" cy="2593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IN" sz="1350"/>
          </a:p>
        </p:txBody>
      </p:sp>
      <p:pic>
        <p:nvPicPr>
          <p:cNvPr id="3" name="Picture 2"/>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6757639" y="1452495"/>
            <a:ext cx="1772441" cy="1177407"/>
          </a:xfrm>
          <a:prstGeom prst="rect">
            <a:avLst/>
          </a:prstGeom>
        </p:spPr>
      </p:pic>
    </p:spTree>
    <p:extLst>
      <p:ext uri="{BB962C8B-B14F-4D97-AF65-F5344CB8AC3E}">
        <p14:creationId xmlns:p14="http://schemas.microsoft.com/office/powerpoint/2010/main" val="1831600522"/>
      </p:ext>
    </p:extLst>
  </p:cSld>
  <p:clrMapOvr>
    <a:masterClrMapping/>
  </p:clrMapOvr>
</p:sld>
</file>

<file path=ppt/theme/theme1.xml><?xml version="1.0" encoding="utf-8"?>
<a:theme xmlns:a="http://schemas.openxmlformats.org/drawingml/2006/main" name="FedU Footer B">
  <a:themeElements>
    <a:clrScheme name=" Federation University Theme">
      <a:dk1>
        <a:srgbClr val="003A6D"/>
      </a:dk1>
      <a:lt1>
        <a:sysClr val="window" lastClr="FFFFFF"/>
      </a:lt1>
      <a:dk2>
        <a:srgbClr val="004A8D"/>
      </a:dk2>
      <a:lt2>
        <a:srgbClr val="F0E9E4"/>
      </a:lt2>
      <a:accent1>
        <a:srgbClr val="777877"/>
      </a:accent1>
      <a:accent2>
        <a:srgbClr val="008791"/>
      </a:accent2>
      <a:accent3>
        <a:srgbClr val="66B042"/>
      </a:accent3>
      <a:accent4>
        <a:srgbClr val="421455"/>
      </a:accent4>
      <a:accent5>
        <a:srgbClr val="C0004D"/>
      </a:accent5>
      <a:accent6>
        <a:srgbClr val="EEA420"/>
      </a:accent6>
      <a:hlink>
        <a:srgbClr val="777877"/>
      </a:hlink>
      <a:folHlink>
        <a:srgbClr val="A5A6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1982</TotalTime>
  <Words>1399</Words>
  <Application>Microsoft Macintosh PowerPoint</Application>
  <PresentationFormat>On-screen Show (4:3)</PresentationFormat>
  <Paragraphs>226</Paragraphs>
  <Slides>23</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Lucida Grande</vt:lpstr>
      <vt:lpstr>FedU Footer B</vt:lpstr>
      <vt:lpstr>Federation University</vt:lpstr>
      <vt:lpstr>                    Introduction </vt:lpstr>
      <vt:lpstr>Key Issues!!!</vt:lpstr>
      <vt:lpstr>PowerPoint Presentation</vt:lpstr>
      <vt:lpstr>PowerPoint Presentation</vt:lpstr>
      <vt:lpstr>PowerPoint Presentation</vt:lpstr>
      <vt:lpstr>PowerPoint Presentation</vt:lpstr>
      <vt:lpstr>PowerPoint Presentation</vt:lpstr>
      <vt:lpstr>Application Analysis Process</vt:lpstr>
      <vt:lpstr>Reference Models</vt:lpstr>
      <vt:lpstr>        Gartner Application Evaluation </vt:lpstr>
      <vt:lpstr>Online Survey</vt:lpstr>
      <vt:lpstr>Survey Results</vt:lpstr>
      <vt:lpstr>Survey Results</vt:lpstr>
      <vt:lpstr>Survey workshop</vt:lpstr>
      <vt:lpstr>Use Case</vt:lpstr>
      <vt:lpstr>Use Case - Survey</vt:lpstr>
      <vt:lpstr>Use Case – Workshop Findings</vt:lpstr>
      <vt:lpstr>Use Case - Discovery</vt:lpstr>
      <vt:lpstr>Collation of Results</vt:lpstr>
      <vt:lpstr>Analysis &amp; Recommendations</vt:lpstr>
      <vt:lpstr>FedUni Roadmap</vt:lpstr>
      <vt:lpstr>Questions?</vt:lpstr>
    </vt:vector>
  </TitlesOfParts>
  <Company>Celtink Creative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Leigh Whetter</dc:creator>
  <cp:lastModifiedBy>Warren Fraser</cp:lastModifiedBy>
  <cp:revision>69</cp:revision>
  <dcterms:created xsi:type="dcterms:W3CDTF">2013-09-23T22:15:07Z</dcterms:created>
  <dcterms:modified xsi:type="dcterms:W3CDTF">2018-11-25T22:07:21Z</dcterms:modified>
</cp:coreProperties>
</file>