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2" r:id="rId2"/>
    <p:sldId id="283" r:id="rId3"/>
    <p:sldId id="309" r:id="rId4"/>
    <p:sldId id="303" r:id="rId5"/>
    <p:sldId id="301" r:id="rId6"/>
    <p:sldId id="305" r:id="rId7"/>
    <p:sldId id="304" r:id="rId8"/>
    <p:sldId id="306" r:id="rId9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E1AA"/>
    <a:srgbClr val="50D2FF"/>
    <a:srgbClr val="FAC800"/>
    <a:srgbClr val="C864C8"/>
    <a:srgbClr val="E60028"/>
    <a:srgbClr val="00C8A0"/>
    <a:srgbClr val="000054"/>
    <a:srgbClr val="0078FF"/>
    <a:srgbClr val="AA00AA"/>
    <a:srgbClr val="FF81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1" autoAdjust="0"/>
    <p:restoredTop sz="79855" autoAdjust="0"/>
  </p:normalViewPr>
  <p:slideViewPr>
    <p:cSldViewPr snapToGrid="0" snapToObjects="1">
      <p:cViewPr varScale="1">
        <p:scale>
          <a:sx n="98" d="100"/>
          <a:sy n="98" d="100"/>
        </p:scale>
        <p:origin x="1512" y="18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558FA-DB6C-7C46-8A53-404FEABDFDE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83868-CFAB-8849-9882-1BB49D8A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32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DE379-ED5C-DD45-99D5-F4325B4D2E83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8731-C7E4-6F48-BB60-3D6BFE7FE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15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8731-C7E4-6F48-BB60-3D6BFE7FEB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1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8731-C7E4-6F48-BB60-3D6BFE7FEB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7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8731-C7E4-6F48-BB60-3D6BFE7FEB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89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8731-C7E4-6F48-BB60-3D6BFE7FEB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57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8731-C7E4-6F48-BB60-3D6BFE7FEB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6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5010" y="919203"/>
            <a:ext cx="3338990" cy="3314434"/>
          </a:xfrm>
          <a:prstGeom prst="rect">
            <a:avLst/>
          </a:prstGeom>
        </p:spPr>
      </p:pic>
      <p:sp>
        <p:nvSpPr>
          <p:cNvPr id="13" name="Rectangle 21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927817"/>
                </a:lnTo>
                <a:lnTo>
                  <a:pt x="8712888" y="927817"/>
                </a:lnTo>
                <a:lnTo>
                  <a:pt x="8712888" y="1287079"/>
                </a:lnTo>
                <a:lnTo>
                  <a:pt x="8000168" y="1287079"/>
                </a:lnTo>
                <a:lnTo>
                  <a:pt x="8000168" y="2045256"/>
                </a:lnTo>
                <a:lnTo>
                  <a:pt x="7422508" y="2045256"/>
                </a:lnTo>
                <a:lnTo>
                  <a:pt x="7422508" y="3106706"/>
                </a:lnTo>
                <a:lnTo>
                  <a:pt x="8000168" y="3106706"/>
                </a:lnTo>
                <a:lnTo>
                  <a:pt x="8000168" y="3861272"/>
                </a:lnTo>
                <a:lnTo>
                  <a:pt x="8712888" y="3861272"/>
                </a:lnTo>
                <a:lnTo>
                  <a:pt x="8712888" y="4232603"/>
                </a:lnTo>
                <a:lnTo>
                  <a:pt x="9144000" y="4232603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2"/>
          <p:cNvSpPr/>
          <p:nvPr userDrawn="1"/>
        </p:nvSpPr>
        <p:spPr>
          <a:xfrm>
            <a:off x="0" y="919203"/>
            <a:ext cx="1645173" cy="3314434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50141"/>
            <a:ext cx="7820102" cy="1145165"/>
          </a:xfrm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7AE1AA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306"/>
            <a:ext cx="7820102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4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EEDC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15" name="Rectangle 21"/>
          <p:cNvSpPr/>
          <p:nvPr userDrawn="1"/>
        </p:nvSpPr>
        <p:spPr>
          <a:xfrm rot="16200000" flipH="1">
            <a:off x="7069086" y="3262757"/>
            <a:ext cx="1288305" cy="2473188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2"/>
          <p:cNvSpPr/>
          <p:nvPr userDrawn="1"/>
        </p:nvSpPr>
        <p:spPr>
          <a:xfrm rot="16200000" flipH="1">
            <a:off x="7101252" y="-624605"/>
            <a:ext cx="1231191" cy="2480408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58488"/>
            <a:ext cx="7497956" cy="1856329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>
                <a:solidFill>
                  <a:srgbClr val="000054"/>
                </a:solidFill>
              </a:defRPr>
            </a:lvl1pPr>
          </a:lstStyle>
          <a:p>
            <a:r>
              <a:rPr lang="en-US" dirty="0">
                <a:solidFill>
                  <a:srgbClr val="E60028"/>
                </a:solidFill>
              </a:rPr>
              <a:t>—</a:t>
            </a:r>
            <a:br>
              <a:rPr lang="en-US" dirty="0"/>
            </a:br>
            <a:r>
              <a:rPr lang="en-AU" dirty="0"/>
              <a:t>Breaker statement </a:t>
            </a:r>
            <a:br>
              <a:rPr lang="en-AU" dirty="0"/>
            </a:br>
            <a:r>
              <a:rPr lang="en-AU" dirty="0"/>
              <a:t>to be placed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14816"/>
            <a:ext cx="7497956" cy="1072839"/>
          </a:xfrm>
        </p:spPr>
        <p:txBody>
          <a:bodyPr/>
          <a:lstStyle>
            <a:lvl1pPr marL="0" indent="0" algn="l">
              <a:buNone/>
              <a:defRPr>
                <a:solidFill>
                  <a:srgbClr val="00005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421268" y="278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31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4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E60028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15" name="Rectangle 21"/>
          <p:cNvSpPr/>
          <p:nvPr userDrawn="1"/>
        </p:nvSpPr>
        <p:spPr>
          <a:xfrm rot="16200000" flipH="1">
            <a:off x="7069086" y="3262757"/>
            <a:ext cx="1288305" cy="2473188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2"/>
          <p:cNvSpPr/>
          <p:nvPr userDrawn="1"/>
        </p:nvSpPr>
        <p:spPr>
          <a:xfrm rot="16200000" flipH="1">
            <a:off x="7101252" y="-624605"/>
            <a:ext cx="1231191" cy="2480408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C864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58489"/>
            <a:ext cx="7497956" cy="1856327"/>
          </a:xfrm>
        </p:spPr>
        <p:txBody>
          <a:bodyPr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C864C8"/>
                </a:solidFill>
              </a:rPr>
              <a:t>—</a:t>
            </a:r>
            <a:br>
              <a:rPr lang="en-US" dirty="0"/>
            </a:br>
            <a:r>
              <a:rPr lang="en-AU" dirty="0"/>
              <a:t>Breaker statement </a:t>
            </a:r>
            <a:br>
              <a:rPr lang="en-AU" dirty="0"/>
            </a:br>
            <a:r>
              <a:rPr lang="en-AU" dirty="0"/>
              <a:t>to be placed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18804"/>
            <a:ext cx="7497956" cy="1072839"/>
          </a:xfrm>
        </p:spPr>
        <p:txBody>
          <a:bodyPr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421268" y="278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31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0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6781"/>
            <a:ext cx="3866995" cy="218687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 marL="457200" indent="0">
              <a:buNone/>
              <a:defRPr>
                <a:solidFill>
                  <a:srgbClr val="000000"/>
                </a:solidFill>
              </a:defRPr>
            </a:lvl2pPr>
            <a:lvl3pPr marL="914400" indent="0">
              <a:buNone/>
              <a:defRPr>
                <a:solidFill>
                  <a:srgbClr val="000000"/>
                </a:solidFill>
              </a:defRPr>
            </a:lvl3pPr>
            <a:lvl4pPr marL="1371600" indent="0">
              <a:buNone/>
              <a:defRPr>
                <a:solidFill>
                  <a:srgbClr val="000000"/>
                </a:solidFill>
              </a:defRPr>
            </a:lvl4pPr>
            <a:lvl5pPr marL="1828800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107532"/>
            <a:ext cx="7261922" cy="1111885"/>
          </a:xfrm>
        </p:spPr>
        <p:txBody>
          <a:bodyPr/>
          <a:lstStyle/>
          <a:p>
            <a:r>
              <a:rPr lang="en-US" dirty="0">
                <a:solidFill>
                  <a:srgbClr val="FAC800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57200" y="1307905"/>
            <a:ext cx="7261922" cy="57541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Font typeface="Arial"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4589346" y="2056781"/>
            <a:ext cx="3866995" cy="2186878"/>
          </a:xfrm>
        </p:spPr>
        <p:txBody>
          <a:bodyPr>
            <a:normAutofit/>
          </a:bodyPr>
          <a:lstStyle>
            <a:lvl1pPr marL="285750" indent="-285750">
              <a:buClr>
                <a:srgbClr val="FAC800"/>
              </a:buClr>
              <a:buFont typeface="Lucida Grande"/>
              <a:buChar char="—"/>
              <a:defRPr sz="1200">
                <a:solidFill>
                  <a:srgbClr val="000000"/>
                </a:solidFill>
              </a:defRPr>
            </a:lvl1pPr>
            <a:lvl2pPr marL="457200" indent="0">
              <a:buNone/>
              <a:defRPr sz="1200">
                <a:solidFill>
                  <a:srgbClr val="000000"/>
                </a:solidFill>
              </a:defRPr>
            </a:lvl2pPr>
            <a:lvl3pPr marL="914400" indent="0">
              <a:buNone/>
              <a:defRPr>
                <a:solidFill>
                  <a:srgbClr val="000000"/>
                </a:solidFill>
              </a:defRPr>
            </a:lvl3pPr>
            <a:lvl4pPr marL="1371600" indent="0">
              <a:buNone/>
              <a:defRPr>
                <a:solidFill>
                  <a:srgbClr val="000000"/>
                </a:solidFill>
              </a:defRPr>
            </a:lvl4pPr>
            <a:lvl5pPr marL="1828800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9817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6202556" cy="1111885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>
                <a:solidFill>
                  <a:srgbClr val="C864C8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21"/>
          <p:cNvSpPr/>
          <p:nvPr userDrawn="1"/>
        </p:nvSpPr>
        <p:spPr>
          <a:xfrm rot="5400000">
            <a:off x="8023763" y="4480464"/>
            <a:ext cx="454178" cy="871895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C864C8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26765" y="1727936"/>
            <a:ext cx="1177925" cy="1177925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726765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26765" y="3333326"/>
            <a:ext cx="2332038" cy="606772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3347864" y="1727936"/>
            <a:ext cx="1177925" cy="1177925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3347864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3347864" y="3333326"/>
            <a:ext cx="2332038" cy="606772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5940152" y="1727936"/>
            <a:ext cx="1177925" cy="1177925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940152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2"/>
          <p:cNvSpPr>
            <a:spLocks noGrp="1"/>
          </p:cNvSpPr>
          <p:nvPr>
            <p:ph type="body" sz="quarter" idx="21"/>
          </p:nvPr>
        </p:nvSpPr>
        <p:spPr>
          <a:xfrm>
            <a:off x="5940152" y="3333326"/>
            <a:ext cx="2332038" cy="606772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1053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ntent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26765" y="696139"/>
            <a:ext cx="2073430" cy="20734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726765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26765" y="3333326"/>
            <a:ext cx="2332038" cy="935114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12" y="4329266"/>
            <a:ext cx="1357693" cy="6081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67472" y="1375356"/>
            <a:ext cx="1932723" cy="92303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rgbClr val="AA00AA"/>
                </a:solidFill>
              </a:defRPr>
            </a:lvl2pPr>
            <a:lvl3pPr marL="914400" indent="0">
              <a:buFontTx/>
              <a:buNone/>
              <a:defRPr>
                <a:solidFill>
                  <a:srgbClr val="AA00AA"/>
                </a:solidFill>
              </a:defRPr>
            </a:lvl3pPr>
            <a:lvl4pPr marL="1371600" indent="0">
              <a:buFontTx/>
              <a:buNone/>
              <a:defRPr>
                <a:solidFill>
                  <a:srgbClr val="AA00AA"/>
                </a:solidFill>
              </a:defRPr>
            </a:lvl4pPr>
            <a:lvl5pPr marL="1828800" indent="0">
              <a:buFontTx/>
              <a:buNone/>
              <a:defRPr>
                <a:solidFill>
                  <a:srgbClr val="AA00AA"/>
                </a:solidFill>
              </a:defRPr>
            </a:lvl5pPr>
          </a:lstStyle>
          <a:p>
            <a:pPr lvl="0"/>
            <a:r>
              <a:rPr lang="en-US" dirty="0"/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  <p:sp>
        <p:nvSpPr>
          <p:cNvPr id="4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3491880" y="696139"/>
            <a:ext cx="2073430" cy="20734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4" name="Text Placeholder 20"/>
          <p:cNvSpPr>
            <a:spLocks noGrp="1"/>
          </p:cNvSpPr>
          <p:nvPr>
            <p:ph type="body" sz="quarter" idx="24"/>
          </p:nvPr>
        </p:nvSpPr>
        <p:spPr>
          <a:xfrm>
            <a:off x="3491880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2"/>
          <p:cNvSpPr>
            <a:spLocks noGrp="1"/>
          </p:cNvSpPr>
          <p:nvPr>
            <p:ph type="body" sz="quarter" idx="25"/>
          </p:nvPr>
        </p:nvSpPr>
        <p:spPr>
          <a:xfrm>
            <a:off x="3491880" y="3333326"/>
            <a:ext cx="2332038" cy="935114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632587" y="1375356"/>
            <a:ext cx="1932723" cy="92303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rgbClr val="AA00AA"/>
                </a:solidFill>
              </a:defRPr>
            </a:lvl2pPr>
            <a:lvl3pPr marL="914400" indent="0">
              <a:buFontTx/>
              <a:buNone/>
              <a:defRPr>
                <a:solidFill>
                  <a:srgbClr val="AA00AA"/>
                </a:solidFill>
              </a:defRPr>
            </a:lvl3pPr>
            <a:lvl4pPr marL="1371600" indent="0">
              <a:buFontTx/>
              <a:buNone/>
              <a:defRPr>
                <a:solidFill>
                  <a:srgbClr val="AA00AA"/>
                </a:solidFill>
              </a:defRPr>
            </a:lvl4pPr>
            <a:lvl5pPr marL="1828800" indent="0">
              <a:buFontTx/>
              <a:buNone/>
              <a:defRPr>
                <a:solidFill>
                  <a:srgbClr val="AA00AA"/>
                </a:solidFill>
              </a:defRPr>
            </a:lvl5pPr>
          </a:lstStyle>
          <a:p>
            <a:pPr lvl="0"/>
            <a:r>
              <a:rPr lang="en-US" dirty="0"/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  <p:sp>
        <p:nvSpPr>
          <p:cNvPr id="47" name="Picture Placeholder 10"/>
          <p:cNvSpPr>
            <a:spLocks noGrp="1"/>
          </p:cNvSpPr>
          <p:nvPr>
            <p:ph type="pic" sz="quarter" idx="27"/>
          </p:nvPr>
        </p:nvSpPr>
        <p:spPr>
          <a:xfrm>
            <a:off x="6300192" y="696139"/>
            <a:ext cx="2073430" cy="20734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8" name="Text Placeholder 20"/>
          <p:cNvSpPr>
            <a:spLocks noGrp="1"/>
          </p:cNvSpPr>
          <p:nvPr>
            <p:ph type="body" sz="quarter" idx="28"/>
          </p:nvPr>
        </p:nvSpPr>
        <p:spPr>
          <a:xfrm>
            <a:off x="6300192" y="2954881"/>
            <a:ext cx="2336180" cy="37844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005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22"/>
          <p:cNvSpPr>
            <a:spLocks noGrp="1"/>
          </p:cNvSpPr>
          <p:nvPr>
            <p:ph type="body" sz="quarter" idx="29"/>
          </p:nvPr>
        </p:nvSpPr>
        <p:spPr>
          <a:xfrm>
            <a:off x="6300192" y="3333326"/>
            <a:ext cx="2332038" cy="9351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6440899" y="1375356"/>
            <a:ext cx="1932723" cy="92303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rgbClr val="AA00AA"/>
                </a:solidFill>
              </a:defRPr>
            </a:lvl2pPr>
            <a:lvl3pPr marL="914400" indent="0">
              <a:buFontTx/>
              <a:buNone/>
              <a:defRPr>
                <a:solidFill>
                  <a:srgbClr val="AA00AA"/>
                </a:solidFill>
              </a:defRPr>
            </a:lvl3pPr>
            <a:lvl4pPr marL="1371600" indent="0">
              <a:buFontTx/>
              <a:buNone/>
              <a:defRPr>
                <a:solidFill>
                  <a:srgbClr val="AA00AA"/>
                </a:solidFill>
              </a:defRPr>
            </a:lvl4pPr>
            <a:lvl5pPr marL="1828800" indent="0">
              <a:buFontTx/>
              <a:buNone/>
              <a:defRPr>
                <a:solidFill>
                  <a:srgbClr val="AA00AA"/>
                </a:solidFill>
              </a:defRPr>
            </a:lvl5pPr>
          </a:lstStyle>
          <a:p>
            <a:pPr lvl="0"/>
            <a:r>
              <a:rPr lang="en-US" dirty="0"/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6524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45440"/>
            <a:ext cx="7627938" cy="386812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0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Font typeface="Arial"/>
              <a:buNone/>
              <a:defRPr/>
            </a:lvl5pPr>
          </a:lstStyle>
          <a:p>
            <a:pPr lvl="0"/>
            <a:r>
              <a:rPr lang="en-US" dirty="0">
                <a:solidFill>
                  <a:srgbClr val="FF8199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12" y="4329266"/>
            <a:ext cx="1357693" cy="6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46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7AE1AA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45440"/>
            <a:ext cx="7627938" cy="386812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0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Font typeface="Arial"/>
              <a:buNone/>
              <a:defRPr/>
            </a:lvl5pPr>
          </a:lstStyle>
          <a:p>
            <a:pPr lvl="0"/>
            <a:r>
              <a:rPr lang="en-US" dirty="0">
                <a:solidFill>
                  <a:srgbClr val="E60028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12" y="4329266"/>
            <a:ext cx="1357693" cy="6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5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er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AA00AA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A00AA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EE52-25AF-7B49-B9FC-7562266B64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45440"/>
            <a:ext cx="7627938" cy="386812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Font typeface="Arial"/>
              <a:buNone/>
              <a:defRPr/>
            </a:lvl5pPr>
          </a:lstStyle>
          <a:p>
            <a:pPr lvl="0"/>
            <a:r>
              <a:rPr lang="en-US" dirty="0">
                <a:solidFill>
                  <a:srgbClr val="7AE1AA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12" y="4329266"/>
            <a:ext cx="1357693" cy="6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3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0661" y="501805"/>
            <a:ext cx="4293340" cy="4029198"/>
          </a:xfrm>
          <a:prstGeom prst="rect">
            <a:avLst/>
          </a:prstGeom>
        </p:spPr>
      </p:pic>
      <p:sp>
        <p:nvSpPr>
          <p:cNvPr id="13" name="Rectangle 21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927817"/>
                </a:lnTo>
                <a:lnTo>
                  <a:pt x="8712888" y="927817"/>
                </a:lnTo>
                <a:lnTo>
                  <a:pt x="8712888" y="1287079"/>
                </a:lnTo>
                <a:lnTo>
                  <a:pt x="8000168" y="1287079"/>
                </a:lnTo>
                <a:lnTo>
                  <a:pt x="8000168" y="2045256"/>
                </a:lnTo>
                <a:lnTo>
                  <a:pt x="7422508" y="2045256"/>
                </a:lnTo>
                <a:lnTo>
                  <a:pt x="7422508" y="3106706"/>
                </a:lnTo>
                <a:lnTo>
                  <a:pt x="8000168" y="3106706"/>
                </a:lnTo>
                <a:lnTo>
                  <a:pt x="8000168" y="3861272"/>
                </a:lnTo>
                <a:lnTo>
                  <a:pt x="8712888" y="3861272"/>
                </a:lnTo>
                <a:lnTo>
                  <a:pt x="8712888" y="4232603"/>
                </a:lnTo>
                <a:lnTo>
                  <a:pt x="9144000" y="4232603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2"/>
          <p:cNvSpPr/>
          <p:nvPr userDrawn="1"/>
        </p:nvSpPr>
        <p:spPr>
          <a:xfrm>
            <a:off x="0" y="919203"/>
            <a:ext cx="1645173" cy="3314434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56336"/>
            <a:ext cx="7820102" cy="1138970"/>
          </a:xfrm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7AE1AA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306"/>
            <a:ext cx="7820102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5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60028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1"/>
          <p:cNvSpPr/>
          <p:nvPr userDrawn="1"/>
        </p:nvSpPr>
        <p:spPr>
          <a:xfrm>
            <a:off x="7422508" y="927817"/>
            <a:ext cx="1721492" cy="3304786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50D2FF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2"/>
          <p:cNvSpPr/>
          <p:nvPr userDrawn="1"/>
        </p:nvSpPr>
        <p:spPr>
          <a:xfrm>
            <a:off x="0" y="919203"/>
            <a:ext cx="1645173" cy="3314434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56336"/>
            <a:ext cx="8235176" cy="1138970"/>
          </a:xfrm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50D2FF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306"/>
            <a:ext cx="8235176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1"/>
          <p:cNvSpPr/>
          <p:nvPr userDrawn="1"/>
        </p:nvSpPr>
        <p:spPr>
          <a:xfrm>
            <a:off x="7422508" y="927817"/>
            <a:ext cx="1721492" cy="3304786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2"/>
          <p:cNvSpPr/>
          <p:nvPr userDrawn="1"/>
        </p:nvSpPr>
        <p:spPr>
          <a:xfrm>
            <a:off x="0" y="919203"/>
            <a:ext cx="1645173" cy="3314434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rgbClr val="E600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56337"/>
            <a:ext cx="7324493" cy="1138970"/>
          </a:xfrm>
        </p:spPr>
        <p:txBody>
          <a:bodyPr>
            <a:normAutofit/>
          </a:bodyPr>
          <a:lstStyle>
            <a:lvl1pPr algn="l">
              <a:defRPr sz="3400">
                <a:solidFill>
                  <a:srgbClr val="000054"/>
                </a:solidFill>
              </a:defRPr>
            </a:lvl1pPr>
          </a:lstStyle>
          <a:p>
            <a:r>
              <a:rPr lang="en-US" dirty="0">
                <a:solidFill>
                  <a:srgbClr val="AAD75F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306"/>
            <a:ext cx="8235176" cy="1314450"/>
          </a:xfrm>
        </p:spPr>
        <p:txBody>
          <a:bodyPr/>
          <a:lstStyle>
            <a:lvl1pPr marL="0" indent="0" algn="l">
              <a:buNone/>
              <a:defRPr>
                <a:solidFill>
                  <a:srgbClr val="00005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57693" cy="6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21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MIT_DUO_RGB_flat_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833"/>
          <a:stretch/>
        </p:blipFill>
        <p:spPr>
          <a:xfrm>
            <a:off x="0" y="0"/>
            <a:ext cx="5400000" cy="456688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4233637"/>
                </a:lnTo>
                <a:lnTo>
                  <a:pt x="156821" y="4225718"/>
                </a:lnTo>
                <a:cubicBezTo>
                  <a:pt x="992807" y="4140820"/>
                  <a:pt x="1645173" y="3434804"/>
                  <a:pt x="1645173" y="2576420"/>
                </a:cubicBezTo>
                <a:cubicBezTo>
                  <a:pt x="1645173" y="1718036"/>
                  <a:pt x="992807" y="1012021"/>
                  <a:pt x="156821" y="927122"/>
                </a:cubicBezTo>
                <a:lnTo>
                  <a:pt x="0" y="919203"/>
                </a:lnTo>
                <a:close/>
              </a:path>
            </a:pathLst>
          </a:custGeom>
          <a:solidFill>
            <a:srgbClr val="0078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3410" y="1556335"/>
            <a:ext cx="7497956" cy="1138971"/>
          </a:xfrm>
        </p:spPr>
        <p:txBody>
          <a:bodyPr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50D2FF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3410" y="2695306"/>
            <a:ext cx="7497956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21"/>
          <p:cNvSpPr/>
          <p:nvPr userDrawn="1"/>
        </p:nvSpPr>
        <p:spPr>
          <a:xfrm>
            <a:off x="7422508" y="927817"/>
            <a:ext cx="1721492" cy="3304786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50D2FF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5456"/>
            <a:ext cx="4686855" cy="398742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4233637"/>
                </a:lnTo>
                <a:lnTo>
                  <a:pt x="156821" y="4225718"/>
                </a:lnTo>
                <a:cubicBezTo>
                  <a:pt x="992807" y="4140820"/>
                  <a:pt x="1645173" y="3434804"/>
                  <a:pt x="1645173" y="2576420"/>
                </a:cubicBezTo>
                <a:cubicBezTo>
                  <a:pt x="1645173" y="1718036"/>
                  <a:pt x="992807" y="1012021"/>
                  <a:pt x="156821" y="927122"/>
                </a:cubicBezTo>
                <a:lnTo>
                  <a:pt x="0" y="919203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6335" y="1556336"/>
            <a:ext cx="7497956" cy="1138970"/>
          </a:xfrm>
        </p:spPr>
        <p:txBody>
          <a:bodyPr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50D2FF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335" y="2695306"/>
            <a:ext cx="7497956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21"/>
          <p:cNvSpPr/>
          <p:nvPr userDrawn="1"/>
        </p:nvSpPr>
        <p:spPr>
          <a:xfrm>
            <a:off x="7422508" y="927817"/>
            <a:ext cx="1721492" cy="3304786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7AE1AA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1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02513"/>
            <a:ext cx="1654099" cy="333009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4233637"/>
                </a:lnTo>
                <a:lnTo>
                  <a:pt x="156821" y="4225718"/>
                </a:lnTo>
                <a:cubicBezTo>
                  <a:pt x="992807" y="4140820"/>
                  <a:pt x="1645173" y="3434804"/>
                  <a:pt x="1645173" y="2576420"/>
                </a:cubicBezTo>
                <a:cubicBezTo>
                  <a:pt x="1645173" y="1718036"/>
                  <a:pt x="992807" y="1012021"/>
                  <a:pt x="156821" y="927122"/>
                </a:cubicBezTo>
                <a:lnTo>
                  <a:pt x="0" y="919203"/>
                </a:lnTo>
                <a:close/>
              </a:path>
            </a:pathLst>
          </a:custGeom>
          <a:solidFill>
            <a:srgbClr val="00005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6335" y="1556336"/>
            <a:ext cx="7497956" cy="1138970"/>
          </a:xfrm>
        </p:spPr>
        <p:txBody>
          <a:bodyPr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50D2FF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335" y="2695306"/>
            <a:ext cx="7497956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21"/>
          <p:cNvSpPr/>
          <p:nvPr userDrawn="1"/>
        </p:nvSpPr>
        <p:spPr>
          <a:xfrm>
            <a:off x="7422508" y="927817"/>
            <a:ext cx="1721492" cy="3304786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EEDC0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18" y="4329266"/>
            <a:ext cx="1326397" cy="59413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-421268" y="278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67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31" y="4329266"/>
            <a:ext cx="1326397" cy="594137"/>
          </a:xfrm>
          <a:prstGeom prst="rect">
            <a:avLst/>
          </a:prstGeom>
        </p:spPr>
      </p:pic>
      <p:sp>
        <p:nvSpPr>
          <p:cNvPr id="15" name="Rectangle 21"/>
          <p:cNvSpPr/>
          <p:nvPr userDrawn="1"/>
        </p:nvSpPr>
        <p:spPr>
          <a:xfrm rot="16200000" flipH="1">
            <a:off x="7069086" y="3262757"/>
            <a:ext cx="1288305" cy="2473188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2"/>
          <p:cNvSpPr/>
          <p:nvPr userDrawn="1"/>
        </p:nvSpPr>
        <p:spPr>
          <a:xfrm rot="16200000" flipH="1">
            <a:off x="7101252" y="-624605"/>
            <a:ext cx="1231191" cy="2480408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7AE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58489"/>
            <a:ext cx="7497956" cy="1856328"/>
          </a:xfrm>
        </p:spPr>
        <p:txBody>
          <a:bodyPr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rgbClr val="7AE1AA"/>
                </a:solidFill>
              </a:rPr>
              <a:t>—</a:t>
            </a:r>
            <a:br>
              <a:rPr lang="en-US" dirty="0"/>
            </a:br>
            <a:r>
              <a:rPr lang="en-AU" dirty="0"/>
              <a:t>Breaker statement </a:t>
            </a:r>
            <a:br>
              <a:rPr lang="en-AU" dirty="0"/>
            </a:br>
            <a:r>
              <a:rPr lang="en-AU" dirty="0"/>
              <a:t>to be placed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332" y="3014816"/>
            <a:ext cx="7497956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421268" y="278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50D2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AFF"/>
              </a:solidFill>
            </a:endParaRPr>
          </a:p>
        </p:txBody>
      </p:sp>
      <p:sp>
        <p:nvSpPr>
          <p:cNvPr id="15" name="Rectangle 21"/>
          <p:cNvSpPr/>
          <p:nvPr userDrawn="1"/>
        </p:nvSpPr>
        <p:spPr>
          <a:xfrm rot="16200000" flipH="1">
            <a:off x="7069086" y="3262757"/>
            <a:ext cx="1288305" cy="2473188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2"/>
          <p:cNvSpPr/>
          <p:nvPr userDrawn="1"/>
        </p:nvSpPr>
        <p:spPr>
          <a:xfrm rot="16200000" flipH="1">
            <a:off x="7101252" y="-624605"/>
            <a:ext cx="1231191" cy="2480408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007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58489"/>
            <a:ext cx="7497956" cy="1856328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>
                <a:solidFill>
                  <a:srgbClr val="000054"/>
                </a:solidFill>
              </a:defRPr>
            </a:lvl1pPr>
          </a:lstStyle>
          <a:p>
            <a:r>
              <a:rPr lang="en-US" dirty="0">
                <a:solidFill>
                  <a:srgbClr val="0078FF"/>
                </a:solidFill>
              </a:rPr>
              <a:t>—</a:t>
            </a:r>
            <a:br>
              <a:rPr lang="en-US" dirty="0"/>
            </a:br>
            <a:r>
              <a:rPr lang="en-AU" dirty="0"/>
              <a:t>Breaker statement </a:t>
            </a:r>
            <a:br>
              <a:rPr lang="en-AU" dirty="0"/>
            </a:br>
            <a:r>
              <a:rPr lang="en-AU" dirty="0"/>
              <a:t>to be placed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14816"/>
            <a:ext cx="7497956" cy="1072839"/>
          </a:xfrm>
        </p:spPr>
        <p:txBody>
          <a:bodyPr/>
          <a:lstStyle>
            <a:lvl1pPr marL="0" indent="0" algn="l">
              <a:buNone/>
              <a:defRPr>
                <a:solidFill>
                  <a:srgbClr val="00005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421268" y="278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31" y="4329266"/>
            <a:ext cx="1326397" cy="5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4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12" y="4329266"/>
            <a:ext cx="1357693" cy="60815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532"/>
            <a:ext cx="7082263" cy="1111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FAC800"/>
                </a:solidFill>
              </a:rPr>
              <a:t>—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9171"/>
            <a:ext cx="8229600" cy="2281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" y="593885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4E91-7045-8940-9876-EF7F184A4EB5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3885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20" y="5938854"/>
            <a:ext cx="721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E4DEE52-25AF-7B49-B9FC-7562266B64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Oval 12"/>
          <p:cNvSpPr/>
          <p:nvPr/>
        </p:nvSpPr>
        <p:spPr>
          <a:xfrm rot="5400000">
            <a:off x="8032558" y="-220198"/>
            <a:ext cx="434043" cy="874440"/>
          </a:xfrm>
          <a:custGeom>
            <a:avLst/>
            <a:gdLst/>
            <a:ahLst/>
            <a:cxnLst/>
            <a:rect l="l" t="t" r="r" b="b"/>
            <a:pathLst>
              <a:path w="1780657" h="3587388">
                <a:moveTo>
                  <a:pt x="0" y="0"/>
                </a:moveTo>
                <a:lnTo>
                  <a:pt x="169736" y="8571"/>
                </a:lnTo>
                <a:cubicBezTo>
                  <a:pt x="1074567" y="100462"/>
                  <a:pt x="1780657" y="864619"/>
                  <a:pt x="1780657" y="1793694"/>
                </a:cubicBezTo>
                <a:cubicBezTo>
                  <a:pt x="1780657" y="2722769"/>
                  <a:pt x="1074567" y="3486927"/>
                  <a:pt x="169736" y="3578817"/>
                </a:cubicBezTo>
                <a:lnTo>
                  <a:pt x="0" y="3587388"/>
                </a:lnTo>
                <a:close/>
              </a:path>
            </a:pathLst>
          </a:custGeom>
          <a:solidFill>
            <a:srgbClr val="E600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3" name="Rectangle 21"/>
          <p:cNvSpPr/>
          <p:nvPr/>
        </p:nvSpPr>
        <p:spPr>
          <a:xfrm rot="5400000">
            <a:off x="8023763" y="4480464"/>
            <a:ext cx="454178" cy="871895"/>
          </a:xfrm>
          <a:custGeom>
            <a:avLst/>
            <a:gdLst/>
            <a:ahLst/>
            <a:cxnLst/>
            <a:rect l="l" t="t" r="r" b="b"/>
            <a:pathLst>
              <a:path w="1863259" h="3576943">
                <a:moveTo>
                  <a:pt x="1396645" y="0"/>
                </a:moveTo>
                <a:lnTo>
                  <a:pt x="1863259" y="0"/>
                </a:lnTo>
                <a:lnTo>
                  <a:pt x="1863259" y="3576943"/>
                </a:lnTo>
                <a:lnTo>
                  <a:pt x="1396645" y="3576943"/>
                </a:lnTo>
                <a:lnTo>
                  <a:pt x="1396645" y="3175032"/>
                </a:lnTo>
                <a:lnTo>
                  <a:pt x="625231" y="3175032"/>
                </a:lnTo>
                <a:lnTo>
                  <a:pt x="625231" y="2358325"/>
                </a:lnTo>
                <a:lnTo>
                  <a:pt x="0" y="2358325"/>
                </a:lnTo>
                <a:lnTo>
                  <a:pt x="0" y="1209463"/>
                </a:lnTo>
                <a:lnTo>
                  <a:pt x="625231" y="1209463"/>
                </a:lnTo>
                <a:lnTo>
                  <a:pt x="625231" y="388848"/>
                </a:lnTo>
                <a:lnTo>
                  <a:pt x="1396645" y="388848"/>
                </a:lnTo>
                <a:close/>
              </a:path>
            </a:pathLst>
          </a:custGeom>
          <a:solidFill>
            <a:srgbClr val="FAC80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4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2" r:id="rId3"/>
    <p:sldLayoutId id="2147483663" r:id="rId4"/>
    <p:sldLayoutId id="2147483660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0" r:id="rId12"/>
    <p:sldLayoutId id="2147483652" r:id="rId13"/>
    <p:sldLayoutId id="2147483672" r:id="rId14"/>
    <p:sldLayoutId id="2147483654" r:id="rId15"/>
    <p:sldLayoutId id="2147483670" r:id="rId16"/>
    <p:sldLayoutId id="214748367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rgbClr val="00005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333" y="893192"/>
            <a:ext cx="7820102" cy="114516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/>
                </a:solidFill>
              </a:rPr>
              <a:t>—</a:t>
            </a:r>
            <a:br>
              <a:rPr lang="en-US" dirty="0"/>
            </a:br>
            <a:r>
              <a:rPr lang="en-AU" dirty="0"/>
              <a:t>Scalable Networks for the ever evolving Student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82594" y="4216989"/>
            <a:ext cx="2054772" cy="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69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Wireless Pain-points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858102"/>
            <a:ext cx="74394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Legacy Core Wired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Legacy Wireless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Legacy Ancillary services – (Proxy Systems and Packet Shaper Systems)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Legacy Firewalls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Complex Topology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 Stability on Wireless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 enhanced services (EG: No Guest Wi-Fi)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Wireless Capacity and Coverage issues</a:t>
            </a:r>
          </a:p>
          <a:p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E1D43C-BB95-4497-8D8C-1F71198FC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167" y="2397940"/>
            <a:ext cx="2859944" cy="188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6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Wired Network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247135" y="858102"/>
            <a:ext cx="8723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Old Nortel Wired Core Switches with limitations on ARP Table capability.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Core CPU failures - RMIT faced service interruptions to environment.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highlight>
                  <a:srgbClr val="7AE1AA"/>
                </a:highlight>
              </a:rPr>
              <a:t>Legacy Wired Core Network replaced - Foundation laid to support ancillary services. </a:t>
            </a:r>
          </a:p>
          <a:p>
            <a:pPr lvl="1"/>
            <a:endParaRPr lang="en-AU" dirty="0"/>
          </a:p>
          <a:p>
            <a:pPr lvl="1"/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HP Routers “Wireless Core” was introduced to move wireless routing away from core network. (HP Routers were listed to support high ARP capability)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6557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Wireless Journey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C37AD3-109D-42C3-BFE0-F90DF8B33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656" y="3549654"/>
            <a:ext cx="1870282" cy="1104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3038" y="781396"/>
            <a:ext cx="81636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Legacy Juniper Wireless required to be replaced, it was experiencing limitations at 16K user devices on the wireless network: </a:t>
            </a:r>
          </a:p>
          <a:p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1</a:t>
            </a:r>
            <a:r>
              <a:rPr lang="en-AU" baseline="30000" dirty="0"/>
              <a:t>st</a:t>
            </a:r>
            <a:r>
              <a:rPr lang="en-AU" dirty="0"/>
              <a:t> Attempt – HP MSM did not scale.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2</a:t>
            </a:r>
            <a:r>
              <a:rPr lang="en-AU" baseline="30000" dirty="0"/>
              <a:t>nd</a:t>
            </a:r>
            <a:r>
              <a:rPr lang="en-AU" dirty="0"/>
              <a:t> Attempt – HP Unified Wireless, implementation stopped due to bugs/system instability.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highlight>
                  <a:srgbClr val="7AE1AA"/>
                </a:highlight>
              </a:rPr>
              <a:t>3</a:t>
            </a:r>
            <a:r>
              <a:rPr lang="en-AU" baseline="30000" dirty="0">
                <a:highlight>
                  <a:srgbClr val="7AE1AA"/>
                </a:highlight>
              </a:rPr>
              <a:t>rd</a:t>
            </a:r>
            <a:r>
              <a:rPr lang="en-AU" dirty="0">
                <a:highlight>
                  <a:srgbClr val="7AE1AA"/>
                </a:highlight>
              </a:rPr>
              <a:t> Attempt </a:t>
            </a:r>
            <a:r>
              <a:rPr lang="en-AU" dirty="0"/>
              <a:t>– </a:t>
            </a:r>
            <a:r>
              <a:rPr lang="en-AU" b="1" dirty="0"/>
              <a:t>Aruba Wireless</a:t>
            </a:r>
            <a:r>
              <a:rPr lang="en-AU" dirty="0"/>
              <a:t>, Stable, Scalable Wireless Infrastructure and rolled out to entire campus.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Was user experience issues resolved? </a:t>
            </a:r>
          </a:p>
          <a:p>
            <a:pPr lvl="1"/>
            <a:r>
              <a:rPr lang="en-AU" dirty="0"/>
              <a:t>      The hope is yes. </a:t>
            </a:r>
          </a:p>
        </p:txBody>
      </p:sp>
    </p:spTree>
    <p:extLst>
      <p:ext uri="{BB962C8B-B14F-4D97-AF65-F5344CB8AC3E}">
        <p14:creationId xmlns:p14="http://schemas.microsoft.com/office/powerpoint/2010/main" val="63548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Wireless Journey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90616" y="717309"/>
            <a:ext cx="89792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Natural increase in wireless devices per user – from 16K to 22K concurrent wireless devices in environment. (Over a 24hr period, 60K plus Unique devices).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The HP 7900 Routers in the “Wireless Core” could not operate to the claim of high ARP capability.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highlight>
                  <a:srgbClr val="7AE1AA"/>
                </a:highlight>
              </a:rPr>
              <a:t>A different model 12900 HP Router was replaced to sustain the growth in number of devices and in turn support the ARP count. (128K if required).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In parallel RMIT replaced legacy firewall devices with Palo Alto Firewalls, causing bottle necks down stream.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highlight>
                  <a:srgbClr val="7AE1AA"/>
                </a:highlight>
              </a:rPr>
              <a:t>RMIT removed the legacy proxy device and traffic shapers from the environment and streamlined the network topology, removing all bottlenecks. </a:t>
            </a:r>
          </a:p>
          <a:p>
            <a:pPr lvl="1"/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1745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Wireless Journey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39686A-FD29-4300-A69E-1F76585E7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974" y="1455259"/>
            <a:ext cx="1800225" cy="25050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781396"/>
            <a:ext cx="74394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RMIT wireless device increases to &gt;30K concurrent unique devices.</a:t>
            </a:r>
          </a:p>
          <a:p>
            <a:r>
              <a:rPr lang="en-AU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The Aruba software driver on the individual WAP was faulting at dense locations.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Aruba released custom “Hotfix” for RMIT to resolve issue. </a:t>
            </a:r>
          </a:p>
          <a:p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/>
              <a:t>Aruba built “Hotfix” into mainstream code and RMIT wireless upgraded. </a:t>
            </a:r>
          </a:p>
          <a:p>
            <a:pPr lvl="1"/>
            <a:endParaRPr lang="en-A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highlight>
                  <a:srgbClr val="7AE1AA"/>
                </a:highlight>
              </a:rPr>
              <a:t>Was user experience issues finally resolved????? Yes !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237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107533"/>
            <a:ext cx="7640659" cy="673863"/>
          </a:xfrm>
        </p:spPr>
        <p:txBody>
          <a:bodyPr>
            <a:normAutofit fontScale="90000"/>
          </a:bodyPr>
          <a:lstStyle/>
          <a:p>
            <a:r>
              <a:rPr lang="en-AU" dirty="0"/>
              <a:t>RMIT Wireless Capacity &amp; Enhancements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28679A0-25FC-48EE-B6A5-1D7D09FA84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881209"/>
              </p:ext>
            </p:extLst>
          </p:nvPr>
        </p:nvGraphicFramePr>
        <p:xfrm>
          <a:off x="1591619" y="917488"/>
          <a:ext cx="5558824" cy="18053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7866">
                  <a:extLst>
                    <a:ext uri="{9D8B030D-6E8A-4147-A177-3AD203B41FA5}">
                      <a16:colId xmlns:a16="http://schemas.microsoft.com/office/drawing/2014/main" val="649970674"/>
                    </a:ext>
                  </a:extLst>
                </a:gridCol>
                <a:gridCol w="1451932">
                  <a:extLst>
                    <a:ext uri="{9D8B030D-6E8A-4147-A177-3AD203B41FA5}">
                      <a16:colId xmlns:a16="http://schemas.microsoft.com/office/drawing/2014/main" val="657500991"/>
                    </a:ext>
                  </a:extLst>
                </a:gridCol>
                <a:gridCol w="981783">
                  <a:extLst>
                    <a:ext uri="{9D8B030D-6E8A-4147-A177-3AD203B41FA5}">
                      <a16:colId xmlns:a16="http://schemas.microsoft.com/office/drawing/2014/main" val="287213147"/>
                    </a:ext>
                  </a:extLst>
                </a:gridCol>
                <a:gridCol w="1507243">
                  <a:extLst>
                    <a:ext uri="{9D8B030D-6E8A-4147-A177-3AD203B41FA5}">
                      <a16:colId xmlns:a16="http://schemas.microsoft.com/office/drawing/2014/main" val="3901288210"/>
                    </a:ext>
                  </a:extLst>
                </a:gridCol>
              </a:tblGrid>
              <a:tr h="30088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AU" sz="1400" b="1" u="none" strike="noStrike" dirty="0">
                          <a:effectLst/>
                        </a:rPr>
                        <a:t>Wireless Capacity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52470"/>
                  </a:ext>
                </a:extLst>
              </a:tr>
              <a:tr h="300887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>
                          <a:effectLst/>
                        </a:rPr>
                        <a:t> 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1" u="none" strike="noStrike" dirty="0">
                          <a:effectLst/>
                        </a:rPr>
                        <a:t>Max Capacity</a:t>
                      </a:r>
                      <a:endParaRPr lang="en-AU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1" u="none" strike="noStrike" dirty="0">
                          <a:effectLst/>
                        </a:rPr>
                        <a:t>Utilisation</a:t>
                      </a:r>
                      <a:endParaRPr lang="en-AU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1" u="none" strike="noStrike" dirty="0">
                          <a:effectLst/>
                        </a:rPr>
                        <a:t>Growth Capacity</a:t>
                      </a:r>
                      <a:endParaRPr lang="en-AU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32770"/>
                  </a:ext>
                </a:extLst>
              </a:tr>
              <a:tr h="300887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>
                          <a:effectLst/>
                        </a:rPr>
                        <a:t>Access Point 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6000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 dirty="0">
                          <a:effectLst/>
                        </a:rPr>
                        <a:t>50%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 dirty="0">
                          <a:effectLst/>
                        </a:rPr>
                        <a:t>50%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327454"/>
                  </a:ext>
                </a:extLst>
              </a:tr>
              <a:tr h="300887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>
                          <a:effectLst/>
                        </a:rPr>
                        <a:t>Bandwidth 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60Gig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 dirty="0">
                          <a:effectLst/>
                        </a:rPr>
                        <a:t>10%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 dirty="0">
                          <a:effectLst/>
                        </a:rPr>
                        <a:t>90%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208383"/>
                  </a:ext>
                </a:extLst>
              </a:tr>
              <a:tr h="300887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 dirty="0">
                          <a:effectLst/>
                        </a:rPr>
                        <a:t>Concurrent Client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100,000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26%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 dirty="0">
                          <a:effectLst/>
                        </a:rPr>
                        <a:t>74%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296183"/>
                  </a:ext>
                </a:extLst>
              </a:tr>
              <a:tr h="300887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A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ARP Count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128,000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7893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8F1C2E5-373F-4D95-A651-A689E6F09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535889"/>
              </p:ext>
            </p:extLst>
          </p:nvPr>
        </p:nvGraphicFramePr>
        <p:xfrm>
          <a:off x="3129113" y="3099007"/>
          <a:ext cx="2848060" cy="1276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1005">
                  <a:extLst>
                    <a:ext uri="{9D8B030D-6E8A-4147-A177-3AD203B41FA5}">
                      <a16:colId xmlns:a16="http://schemas.microsoft.com/office/drawing/2014/main" val="4241855341"/>
                    </a:ext>
                  </a:extLst>
                </a:gridCol>
                <a:gridCol w="1347055">
                  <a:extLst>
                    <a:ext uri="{9D8B030D-6E8A-4147-A177-3AD203B41FA5}">
                      <a16:colId xmlns:a16="http://schemas.microsoft.com/office/drawing/2014/main" val="3418634475"/>
                    </a:ext>
                  </a:extLst>
                </a:gridCol>
              </a:tblGrid>
              <a:tr h="31924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AU" sz="1400" b="1" u="none" strike="noStrike" dirty="0">
                          <a:effectLst/>
                        </a:rPr>
                        <a:t>Wireless Guest Network Utilisation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436765"/>
                  </a:ext>
                </a:extLst>
              </a:tr>
              <a:tr h="319249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AU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b="1" i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Guest Numbers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826562"/>
                  </a:ext>
                </a:extLst>
              </a:tr>
              <a:tr h="319249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AU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Event Code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9752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235346"/>
                  </a:ext>
                </a:extLst>
              </a:tr>
              <a:tr h="319249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AU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Sponsor Guest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A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4653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09999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523F837-9A74-4126-ADD7-2F961963DB50}"/>
              </a:ext>
            </a:extLst>
          </p:cNvPr>
          <p:cNvSpPr/>
          <p:nvPr/>
        </p:nvSpPr>
        <p:spPr>
          <a:xfrm>
            <a:off x="3298610" y="4453231"/>
            <a:ext cx="2393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Since September 2018</a:t>
            </a:r>
            <a:r>
              <a:rPr lang="en-AU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060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533"/>
            <a:ext cx="7261922" cy="673863"/>
          </a:xfrm>
        </p:spPr>
        <p:txBody>
          <a:bodyPr>
            <a:normAutofit/>
          </a:bodyPr>
          <a:lstStyle/>
          <a:p>
            <a:r>
              <a:rPr lang="en-AU" dirty="0"/>
              <a:t>RMIT Wireless Journey Summary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781396"/>
            <a:ext cx="7261922" cy="202549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AU" b="1" dirty="0"/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781396"/>
            <a:ext cx="82369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Wired core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Wireless core upgrade – 2 Attempts!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Wireless system upgrade – 3 Attempts – Aruba was the solution that provided stability!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Firewall system upgraded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Network topology streamlined and obsolete legacy devices decommissioned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Upgrade of the Aruba Wireless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Introduction of Aruba Clear Pass (Profiling of Devices on the RMIT Network)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Enhancement to RMIT Wi-Fi (Guest Captive portal, </a:t>
            </a:r>
            <a:r>
              <a:rPr lang="en-AU" dirty="0">
                <a:highlight>
                  <a:srgbClr val="50D2FF"/>
                </a:highlight>
              </a:rPr>
              <a:t>Future IoT &amp; Tuning Q1 2019</a:t>
            </a:r>
            <a:r>
              <a:rPr lang="en-AU" dirty="0"/>
              <a:t>)</a:t>
            </a:r>
          </a:p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rgbClr val="00B050"/>
                </a:solidFill>
              </a:rPr>
              <a:t>Stable, Scalable, Flexible, Highly Available, Real Life Use Case Enhancement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84847562"/>
      </p:ext>
    </p:extLst>
  </p:cSld>
  <p:clrMapOvr>
    <a:masterClrMapping/>
  </p:clrMapOvr>
</p:sld>
</file>

<file path=ppt/theme/theme1.xml><?xml version="1.0" encoding="utf-8"?>
<a:theme xmlns:a="http://schemas.openxmlformats.org/drawingml/2006/main" name="RMIT_2017_Templates_Master_Core_ITS">
  <a:themeElements>
    <a:clrScheme name="RMIT 1">
      <a:dk1>
        <a:srgbClr val="000054"/>
      </a:dk1>
      <a:lt1>
        <a:sysClr val="window" lastClr="FFFFFF"/>
      </a:lt1>
      <a:dk2>
        <a:srgbClr val="E60028"/>
      </a:dk2>
      <a:lt2>
        <a:srgbClr val="EEECE1"/>
      </a:lt2>
      <a:accent1>
        <a:srgbClr val="FC9147"/>
      </a:accent1>
      <a:accent2>
        <a:srgbClr val="FAC800"/>
      </a:accent2>
      <a:accent3>
        <a:srgbClr val="00DCB4"/>
      </a:accent3>
      <a:accent4>
        <a:srgbClr val="7AE1AA"/>
      </a:accent4>
      <a:accent5>
        <a:srgbClr val="0078FF"/>
      </a:accent5>
      <a:accent6>
        <a:srgbClr val="00AAFF"/>
      </a:accent6>
      <a:hlink>
        <a:srgbClr val="AA00AA"/>
      </a:hlink>
      <a:folHlink>
        <a:srgbClr val="C864C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RMIT_2017_Templates_Master_Core_Wide</Template>
  <TotalTime>2446</TotalTime>
  <Words>527</Words>
  <Application>Microsoft Macintosh PowerPoint</Application>
  <PresentationFormat>On-screen Show (16:9)</PresentationFormat>
  <Paragraphs>99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Lucida Grande</vt:lpstr>
      <vt:lpstr>RMIT_2017_Templates_Master_Core_ITS</vt:lpstr>
      <vt:lpstr>— Scalable Networks for the ever evolving Student</vt:lpstr>
      <vt:lpstr>RMIT Wireless Pain-points</vt:lpstr>
      <vt:lpstr>RMIT Wired Network</vt:lpstr>
      <vt:lpstr>RMIT Wireless Journey</vt:lpstr>
      <vt:lpstr>RMIT Wireless Journey</vt:lpstr>
      <vt:lpstr>RMIT Wireless Journey</vt:lpstr>
      <vt:lpstr>RMIT Wireless Capacity &amp; Enhancements</vt:lpstr>
      <vt:lpstr>RMIT Wireless Journey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— Title to go here</dc:title>
  <dc:creator>Sinan Erbay</dc:creator>
  <cp:lastModifiedBy>Warren Fraser</cp:lastModifiedBy>
  <cp:revision>84</cp:revision>
  <cp:lastPrinted>2017-07-07T00:14:50Z</cp:lastPrinted>
  <dcterms:created xsi:type="dcterms:W3CDTF">2017-04-12T23:09:45Z</dcterms:created>
  <dcterms:modified xsi:type="dcterms:W3CDTF">2018-11-28T03:19:44Z</dcterms:modified>
</cp:coreProperties>
</file>