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9" r:id="rId15"/>
    <p:sldId id="271" r:id="rId16"/>
    <p:sldId id="272" r:id="rId17"/>
    <p:sldId id="273" r:id="rId18"/>
    <p:sldId id="274" r:id="rId19"/>
    <p:sldId id="275" r:id="rId20"/>
    <p:sldId id="276" r:id="rId21"/>
    <p:sldId id="277"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autoAdjust="0"/>
    <p:restoredTop sz="86388"/>
  </p:normalViewPr>
  <p:slideViewPr>
    <p:cSldViewPr snapToGrid="0">
      <p:cViewPr varScale="1">
        <p:scale>
          <a:sx n="51" d="100"/>
          <a:sy n="51" d="100"/>
        </p:scale>
        <p:origin x="208" y="824"/>
      </p:cViewPr>
      <p:guideLst/>
    </p:cSldViewPr>
  </p:slideViewPr>
  <p:outlineViewPr>
    <p:cViewPr>
      <p:scale>
        <a:sx n="33" d="100"/>
        <a:sy n="33" d="100"/>
      </p:scale>
      <p:origin x="0" y="-72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70C96-DD4B-481B-A7F1-A521360616B2}" type="datetimeFigureOut">
              <a:rPr lang="en-AU" smtClean="0"/>
              <a:t>28/11/18</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5963-EE11-4486-AC42-CB2DDE89740C}" type="slidenum">
              <a:rPr lang="en-AU" smtClean="0"/>
              <a:t>‹#›</a:t>
            </a:fld>
            <a:endParaRPr lang="en-AU"/>
          </a:p>
        </p:txBody>
      </p:sp>
    </p:spTree>
    <p:extLst>
      <p:ext uri="{BB962C8B-B14F-4D97-AF65-F5344CB8AC3E}">
        <p14:creationId xmlns:p14="http://schemas.microsoft.com/office/powerpoint/2010/main" val="2517401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56E5963-EE11-4486-AC42-CB2DDE89740C}" type="slidenum">
              <a:rPr lang="en-AU" smtClean="0"/>
              <a:t>1</a:t>
            </a:fld>
            <a:endParaRPr lang="en-AU"/>
          </a:p>
        </p:txBody>
      </p:sp>
    </p:spTree>
    <p:extLst>
      <p:ext uri="{BB962C8B-B14F-4D97-AF65-F5344CB8AC3E}">
        <p14:creationId xmlns:p14="http://schemas.microsoft.com/office/powerpoint/2010/main" val="3276505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dirty="0"/>
              <a:t>Allows us to move decisively</a:t>
            </a:r>
            <a:r>
              <a:rPr lang="en-AU" baseline="0" dirty="0"/>
              <a:t> away from the notion of “in-semester” assessment followed up by an “exam” to consider instead a holistic view of assessment that considers when and where we should have invigilated vs non-invigilated assessment.</a:t>
            </a:r>
          </a:p>
          <a:p>
            <a:pPr marL="171450" indent="-171450">
              <a:buFontTx/>
              <a:buChar char="-"/>
            </a:pPr>
            <a:r>
              <a:rPr lang="en-AU" baseline="0" dirty="0"/>
              <a:t>Need to enable students the opportunity to undertake this using tools that they will need to demonstrate proficiency within the workforce</a:t>
            </a:r>
          </a:p>
          <a:p>
            <a:pPr marL="171450" indent="-171450">
              <a:buFontTx/>
              <a:buChar char="-"/>
            </a:pPr>
            <a:r>
              <a:rPr lang="en-AU" baseline="0" dirty="0"/>
              <a:t>At Monash, we have done this using a new </a:t>
            </a:r>
            <a:r>
              <a:rPr lang="en-AU" baseline="0" dirty="0" err="1"/>
              <a:t>eAssessment</a:t>
            </a:r>
            <a:r>
              <a:rPr lang="en-AU" baseline="0" dirty="0"/>
              <a:t> platform: this enables not only like-for-like assessment when compared to paper based exams, but importantly allows us to move away from this, by the inclusion of videos, audio, new question types and specialist software environments (for example R, CAD, SPSS, </a:t>
            </a:r>
            <a:r>
              <a:rPr lang="en-AU" baseline="0" dirty="0" err="1"/>
              <a:t>Matlab</a:t>
            </a:r>
            <a:r>
              <a:rPr lang="en-AU" baseline="0" dirty="0"/>
              <a:t> </a:t>
            </a:r>
            <a:r>
              <a:rPr lang="en-AU" baseline="0" dirty="0" err="1"/>
              <a:t>etc</a:t>
            </a:r>
            <a:r>
              <a:rPr lang="en-AU" baseline="0" dirty="0"/>
              <a:t>)</a:t>
            </a:r>
          </a:p>
          <a:p>
            <a:pPr marL="171450" indent="-171450">
              <a:buFontTx/>
              <a:buChar char="-"/>
            </a:pPr>
            <a:r>
              <a:rPr lang="en-AU" baseline="0" dirty="0"/>
              <a:t>This provides a vehicle to reimagine assessment, improve authenticity of assessment and align it with industry expectations</a:t>
            </a:r>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11</a:t>
            </a:fld>
            <a:endParaRPr lang="en-US"/>
          </a:p>
        </p:txBody>
      </p:sp>
    </p:spTree>
    <p:extLst>
      <p:ext uri="{BB962C8B-B14F-4D97-AF65-F5344CB8AC3E}">
        <p14:creationId xmlns:p14="http://schemas.microsoft.com/office/powerpoint/2010/main" val="224111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020b8d80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4020b8d80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259" name="Google Shape;259;g4020b8d80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AU"/>
              <a:t>13</a:t>
            </a:fld>
            <a:endParaRPr/>
          </a:p>
        </p:txBody>
      </p:sp>
    </p:spTree>
    <p:extLst>
      <p:ext uri="{BB962C8B-B14F-4D97-AF65-F5344CB8AC3E}">
        <p14:creationId xmlns:p14="http://schemas.microsoft.com/office/powerpoint/2010/main" val="283415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56E5963-EE11-4486-AC42-CB2DDE89740C}" type="slidenum">
              <a:rPr lang="en-AU" smtClean="0"/>
              <a:t>14</a:t>
            </a:fld>
            <a:endParaRPr lang="en-AU"/>
          </a:p>
        </p:txBody>
      </p:sp>
    </p:spTree>
    <p:extLst>
      <p:ext uri="{BB962C8B-B14F-4D97-AF65-F5344CB8AC3E}">
        <p14:creationId xmlns:p14="http://schemas.microsoft.com/office/powerpoint/2010/main" val="1635877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56E5963-EE11-4486-AC42-CB2DDE89740C}" type="slidenum">
              <a:rPr lang="en-AU" smtClean="0"/>
              <a:t>16</a:t>
            </a:fld>
            <a:endParaRPr lang="en-AU"/>
          </a:p>
        </p:txBody>
      </p:sp>
    </p:spTree>
    <p:extLst>
      <p:ext uri="{BB962C8B-B14F-4D97-AF65-F5344CB8AC3E}">
        <p14:creationId xmlns:p14="http://schemas.microsoft.com/office/powerpoint/2010/main" val="831881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471669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dirty="0">
                <a:latin typeface="Arial Narrow" panose="020B0606020202030204" pitchFamily="34" charset="0"/>
              </a:rPr>
              <a:t>Activity attendance by room (large learning spaces). Red indicates traditional tiered space attendance, aqua indicates LTB. The learning in the round (G54) has the most significant trend in attendance, followed by G31 (with white-board writeable surfaces throughout), and G81 (turn and learn, 240 seat capacity). Red line indicates the mean attendance and blue the median attendance.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dirty="0">
              <a:latin typeface="Arial Narrow" panose="020B0606020202030204" pitchFamily="34" charset="0"/>
            </a:endParaRPr>
          </a:p>
          <a:p>
            <a:pPr>
              <a:buFont typeface="Arial" panose="020B0604020202020204" pitchFamily="34" charset="0"/>
              <a:buChar char="•"/>
            </a:pPr>
            <a:r>
              <a:rPr lang="en-AU" sz="1000" dirty="0">
                <a:latin typeface="Arial Narrow" panose="020B0606020202030204" pitchFamily="34" charset="0"/>
                <a:cs typeface="Arial" panose="020B0604020202020204" pitchFamily="34" charset="0"/>
              </a:rPr>
              <a:t>Activity attendance in LTB significantly higher than for traditional spaces</a:t>
            </a:r>
          </a:p>
          <a:p>
            <a:pPr>
              <a:buFont typeface="Arial" panose="020B0604020202020204" pitchFamily="34" charset="0"/>
              <a:buChar char="•"/>
            </a:pPr>
            <a:r>
              <a:rPr lang="en-AU" sz="1000" dirty="0">
                <a:latin typeface="Arial Narrow" panose="020B0606020202030204" pitchFamily="34" charset="0"/>
                <a:cs typeface="Arial" panose="020B0604020202020204" pitchFamily="34" charset="0"/>
              </a:rPr>
              <a:t>Attendance for level 2 &amp; 3 units is over 100% </a:t>
            </a:r>
            <a:r>
              <a:rPr lang="en-AU" sz="1000" i="1" dirty="0">
                <a:latin typeface="Arial Narrow" panose="020B0606020202030204" pitchFamily="34" charset="0"/>
                <a:cs typeface="Arial" panose="020B0604020202020204" pitchFamily="34" charset="0"/>
              </a:rPr>
              <a:t>cf.</a:t>
            </a:r>
            <a:r>
              <a:rPr lang="en-AU" sz="1000" dirty="0">
                <a:latin typeface="Arial Narrow" panose="020B0606020202030204" pitchFamily="34" charset="0"/>
                <a:cs typeface="Arial" panose="020B0604020202020204" pitchFamily="34" charset="0"/>
              </a:rPr>
              <a:t> non-LTB attendance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000" b="1" dirty="0">
              <a:latin typeface="Arial Narrow" panose="020B0606020202030204" pitchFamily="34" charset="0"/>
            </a:endParaRPr>
          </a:p>
        </p:txBody>
      </p:sp>
      <p:sp>
        <p:nvSpPr>
          <p:cNvPr id="4" name="Slide Number Placeholder 3"/>
          <p:cNvSpPr>
            <a:spLocks noGrp="1"/>
          </p:cNvSpPr>
          <p:nvPr>
            <p:ph type="sldNum" sz="quarter" idx="10"/>
          </p:nvPr>
        </p:nvSpPr>
        <p:spPr/>
        <p:txBody>
          <a:bodyPr/>
          <a:lstStyle/>
          <a:p>
            <a:fld id="{02B2930D-9975-124A-91C5-154A26DEA187}" type="slidenum">
              <a:rPr lang="en-US" smtClean="0"/>
              <a:t>18</a:t>
            </a:fld>
            <a:endParaRPr lang="en-US"/>
          </a:p>
        </p:txBody>
      </p:sp>
    </p:spTree>
    <p:extLst>
      <p:ext uri="{BB962C8B-B14F-4D97-AF65-F5344CB8AC3E}">
        <p14:creationId xmlns:p14="http://schemas.microsoft.com/office/powerpoint/2010/main" val="855379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dirty="0">
                <a:latin typeface="Arial Narrow" panose="020B0606020202030204" pitchFamily="34" charset="0"/>
              </a:rPr>
              <a:t>How do we ensure</a:t>
            </a:r>
            <a:r>
              <a:rPr lang="en-AU" sz="1200" b="1" baseline="0" dirty="0">
                <a:latin typeface="Arial Narrow" panose="020B0606020202030204" pitchFamily="34" charset="0"/>
              </a:rPr>
              <a:t> that</a:t>
            </a:r>
            <a:r>
              <a:rPr lang="en-AU" sz="1200" b="1" dirty="0">
                <a:latin typeface="Arial Narrow" panose="020B0606020202030204" pitchFamily="34" charset="0"/>
              </a:rPr>
              <a:t> technology enables rather than distances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dirty="0">
                <a:latin typeface="Arial Narrow" panose="020B0606020202030204" pitchFamily="34" charset="0"/>
              </a:rPr>
              <a:t>- </a:t>
            </a:r>
            <a:r>
              <a:rPr lang="en-AU" sz="1200" b="0" dirty="0">
                <a:latin typeface="Arial Narrow" panose="020B0606020202030204" pitchFamily="34" charset="0"/>
              </a:rPr>
              <a:t>Work is underway by multiple organisations to create software that enhances human collaboration, particularly in the creative sense.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baseline="0" dirty="0">
                <a:latin typeface="Arial Narrow" panose="020B0606020202030204" pitchFamily="34" charset="0"/>
              </a:rPr>
              <a:t>- In the physical form, we already see this in the LTB</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baseline="0" dirty="0">
                <a:latin typeface="Arial Narrow" panose="020B0606020202030204" pitchFamily="34" charset="0"/>
              </a:rPr>
              <a:t>- The challenge is now to see software solutions developed that enable this from remote participants.</a:t>
            </a:r>
            <a:endParaRPr lang="en-AU" sz="1200" b="0" dirty="0">
              <a:latin typeface="Arial Narrow" panose="020B0606020202030204" pitchFamily="34" charset="0"/>
            </a:endParaRPr>
          </a:p>
          <a:p>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19</a:t>
            </a:fld>
            <a:endParaRPr lang="en-US"/>
          </a:p>
        </p:txBody>
      </p:sp>
    </p:spTree>
    <p:extLst>
      <p:ext uri="{BB962C8B-B14F-4D97-AF65-F5344CB8AC3E}">
        <p14:creationId xmlns:p14="http://schemas.microsoft.com/office/powerpoint/2010/main" val="3292267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dirty="0"/>
              <a:t>Number of companies that provide online proctoring services</a:t>
            </a:r>
          </a:p>
          <a:p>
            <a:pPr marL="171450" indent="-171450">
              <a:buFontTx/>
              <a:buChar char="-"/>
            </a:pPr>
            <a:r>
              <a:rPr lang="en-AU" dirty="0"/>
              <a:t>These companies typically ask students to </a:t>
            </a:r>
            <a:r>
              <a:rPr lang="en-AU" sz="1200" kern="1200" dirty="0">
                <a:solidFill>
                  <a:schemeClr val="tx1"/>
                </a:solidFill>
                <a:effectLst/>
                <a:latin typeface="+mn-lt"/>
                <a:ea typeface="+mn-ea"/>
                <a:cs typeface="+mn-cs"/>
              </a:rPr>
              <a:t>pick up their computer and use the inbuilt camera to show the room prior to the test being conducted</a:t>
            </a:r>
          </a:p>
          <a:p>
            <a:pPr marL="171450" indent="-171450">
              <a:buFontTx/>
              <a:buChar char="-"/>
            </a:pPr>
            <a:r>
              <a:rPr lang="en-AU" sz="1200" kern="1200" dirty="0">
                <a:solidFill>
                  <a:schemeClr val="tx1"/>
                </a:solidFill>
                <a:effectLst/>
                <a:latin typeface="+mn-lt"/>
                <a:ea typeface="+mn-ea"/>
                <a:cs typeface="+mn-cs"/>
              </a:rPr>
              <a:t>The system then uses built-in software to focus on changes in student behaviour to alert a remote proctor/academic; who can then focus in on the student using the in-built camera in the student's computer</a:t>
            </a:r>
          </a:p>
          <a:p>
            <a:pPr marL="171450" indent="-171450">
              <a:buFontTx/>
              <a:buChar char="-"/>
            </a:pPr>
            <a:r>
              <a:rPr lang="en-AU" sz="1200" kern="1200" dirty="0">
                <a:solidFill>
                  <a:schemeClr val="tx1"/>
                </a:solidFill>
                <a:effectLst/>
                <a:latin typeface="+mn-lt"/>
                <a:ea typeface="+mn-ea"/>
                <a:cs typeface="+mn-cs"/>
              </a:rPr>
              <a:t>There are still issues with this approach. Chief among them is the quality of the network connection which has to provide both an uninterrupted exam experience and a live-feed</a:t>
            </a:r>
          </a:p>
          <a:p>
            <a:pPr marL="171450" indent="-171450">
              <a:buFontTx/>
              <a:buChar char="-"/>
            </a:pPr>
            <a:r>
              <a:rPr lang="en-AU" sz="1200" kern="1200" dirty="0">
                <a:solidFill>
                  <a:schemeClr val="tx1"/>
                </a:solidFill>
                <a:effectLst/>
                <a:latin typeface="+mn-lt"/>
                <a:ea typeface="+mn-ea"/>
                <a:cs typeface="+mn-cs"/>
              </a:rPr>
              <a:t>A way around this is to provide exams where students can engage with the exam at any time. However, this alters the way we have planned the writing and assessment of exams. </a:t>
            </a:r>
          </a:p>
          <a:p>
            <a:pPr marL="171450" indent="-171450">
              <a:buFontTx/>
              <a:buChar char="-"/>
            </a:pPr>
            <a:r>
              <a:rPr lang="en-AU" sz="1200" kern="1200" dirty="0">
                <a:solidFill>
                  <a:schemeClr val="tx1"/>
                </a:solidFill>
                <a:effectLst/>
                <a:latin typeface="+mn-lt"/>
                <a:ea typeface="+mn-ea"/>
                <a:cs typeface="+mn-cs"/>
              </a:rPr>
              <a:t>For this reason, Monash University has maintained our in-person invigilation. </a:t>
            </a:r>
          </a:p>
          <a:p>
            <a:pPr marL="171450" indent="-171450">
              <a:buFontTx/>
              <a:buChar char="-"/>
            </a:pPr>
            <a:r>
              <a:rPr lang="en-AU" sz="1200" kern="1200" dirty="0">
                <a:solidFill>
                  <a:schemeClr val="tx1"/>
                </a:solidFill>
                <a:effectLst/>
                <a:latin typeface="+mn-lt"/>
                <a:ea typeface="+mn-ea"/>
                <a:cs typeface="+mn-cs"/>
              </a:rPr>
              <a:t>Our approach has been to develop a platform that could integrate tools such as </a:t>
            </a:r>
            <a:r>
              <a:rPr lang="en-AU" sz="1200" kern="1200" dirty="0" err="1">
                <a:solidFill>
                  <a:schemeClr val="tx1"/>
                </a:solidFill>
                <a:effectLst/>
                <a:latin typeface="+mn-lt"/>
                <a:ea typeface="+mn-ea"/>
                <a:cs typeface="+mn-cs"/>
              </a:rPr>
              <a:t>ProctorU</a:t>
            </a:r>
            <a:r>
              <a:rPr lang="en-AU" sz="1200" kern="1200" dirty="0">
                <a:solidFill>
                  <a:schemeClr val="tx1"/>
                </a:solidFill>
                <a:effectLst/>
                <a:latin typeface="+mn-lt"/>
                <a:ea typeface="+mn-ea"/>
                <a:cs typeface="+mn-cs"/>
              </a:rPr>
              <a:t> into the future. </a:t>
            </a:r>
          </a:p>
          <a:p>
            <a:pPr marL="171450" indent="-171450">
              <a:buFontTx/>
              <a:buChar char="-"/>
            </a:pPr>
            <a:r>
              <a:rPr lang="en-AU" sz="1200" kern="1200" dirty="0">
                <a:solidFill>
                  <a:schemeClr val="tx1"/>
                </a:solidFill>
                <a:effectLst/>
                <a:latin typeface="+mn-lt"/>
                <a:ea typeface="+mn-ea"/>
                <a:cs typeface="+mn-cs"/>
              </a:rPr>
              <a:t>Our reliance on these tools will be based on careful judgement of the capacity for remote-based students to have appropriate internet coverage, and the capacity to support students remotely if and when technical concerns occur. </a:t>
            </a:r>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20</a:t>
            </a:fld>
            <a:endParaRPr lang="en-US"/>
          </a:p>
        </p:txBody>
      </p:sp>
    </p:spTree>
    <p:extLst>
      <p:ext uri="{BB962C8B-B14F-4D97-AF65-F5344CB8AC3E}">
        <p14:creationId xmlns:p14="http://schemas.microsoft.com/office/powerpoint/2010/main" val="3129298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The capacity to use Learning Analytics at scale is a pressing need</a:t>
            </a:r>
          </a:p>
          <a:p>
            <a:pPr marL="171450" indent="-171450">
              <a:buFontTx/>
              <a:buChar char="-"/>
            </a:pPr>
            <a:r>
              <a:rPr lang="en-AU" baseline="0" dirty="0"/>
              <a:t>We need to focus on all students, not just those deemed at risk</a:t>
            </a:r>
          </a:p>
          <a:p>
            <a:pPr marL="171450" indent="-171450">
              <a:buFontTx/>
              <a:buChar char="-"/>
            </a:pPr>
            <a:r>
              <a:rPr lang="en-AU" baseline="0" dirty="0"/>
              <a:t>This is a crucial requirement that allows us to demonstrate relevance to industry partners by connecting students with experiences (both curricular and co-curricular).</a:t>
            </a:r>
          </a:p>
          <a:p>
            <a:pPr marL="171450" indent="-171450">
              <a:buFontTx/>
              <a:buChar char="-"/>
            </a:pPr>
            <a:r>
              <a:rPr lang="en-AU" baseline="0" dirty="0"/>
              <a:t>The scale of the problem is extremely large, and the need to prepare our academics appropriately as partners in our students’ learning (beyond the classroom) while being cognisant of academic workload is a problem that spans beyond simple technological tools, but focuses also on how we best utilise them.</a:t>
            </a:r>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21</a:t>
            </a:fld>
            <a:endParaRPr lang="en-US"/>
          </a:p>
        </p:txBody>
      </p:sp>
    </p:spTree>
    <p:extLst>
      <p:ext uri="{BB962C8B-B14F-4D97-AF65-F5344CB8AC3E}">
        <p14:creationId xmlns:p14="http://schemas.microsoft.com/office/powerpoint/2010/main" val="3555842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dirty="0"/>
              <a:t>Technology can connect,</a:t>
            </a:r>
            <a:r>
              <a:rPr lang="en-AU" baseline="0" dirty="0"/>
              <a:t> but also distance.</a:t>
            </a:r>
          </a:p>
          <a:p>
            <a:pPr marL="171450" indent="-171450">
              <a:buFontTx/>
              <a:buChar char="-"/>
            </a:pPr>
            <a:r>
              <a:rPr lang="en-AU" baseline="0" dirty="0"/>
              <a:t>Past v present</a:t>
            </a:r>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2</a:t>
            </a:fld>
            <a:endParaRPr lang="en-US"/>
          </a:p>
        </p:txBody>
      </p:sp>
    </p:spTree>
    <p:extLst>
      <p:ext uri="{BB962C8B-B14F-4D97-AF65-F5344CB8AC3E}">
        <p14:creationId xmlns:p14="http://schemas.microsoft.com/office/powerpoint/2010/main" val="2419377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1200" b="0" i="0" u="none" strike="noStrike" cap="none" dirty="0">
                <a:solidFill>
                  <a:schemeClr val="dk1"/>
                </a:solidFill>
                <a:latin typeface="Calibri"/>
                <a:ea typeface="Calibri"/>
                <a:cs typeface="Calibri"/>
                <a:sym typeface="Calibri"/>
              </a:rPr>
              <a:t>What courses are we offering these students?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1405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mn-ea"/>
                <a:cs typeface="+mn-cs"/>
              </a:rPr>
              <a:t>We are living in an exciting and disruptive time in higher education. </a:t>
            </a:r>
          </a:p>
          <a:p>
            <a:pPr lvl="0"/>
            <a:r>
              <a:rPr lang="en-AU" sz="1200" kern="1200" dirty="0">
                <a:solidFill>
                  <a:schemeClr val="tx1"/>
                </a:solidFill>
                <a:effectLst/>
                <a:latin typeface="+mn-lt"/>
                <a:ea typeface="+mn-ea"/>
                <a:cs typeface="+mn-cs"/>
              </a:rPr>
              <a:t>History has always seen the disappearance of some jobs and the emergence of others, through new technologies, social transformations, and demographic shifts. What is new in this new era is the rate of change.</a:t>
            </a:r>
          </a:p>
          <a:p>
            <a:pPr lvl="0"/>
            <a:r>
              <a:rPr lang="en-AU" sz="1200" kern="1200" dirty="0">
                <a:solidFill>
                  <a:schemeClr val="tx1"/>
                </a:solidFill>
                <a:effectLst/>
                <a:latin typeface="+mn-lt"/>
                <a:ea typeface="+mn-ea"/>
                <a:cs typeface="+mn-cs"/>
              </a:rPr>
              <a:t>Technologies that were undreamt of 20 years ago are now commonplace and shape our lives. And, as history has demonstrated, advancements beget advancements.</a:t>
            </a:r>
          </a:p>
          <a:p>
            <a:pPr lvl="0"/>
            <a:r>
              <a:rPr lang="en-AU" sz="1200" kern="1200" dirty="0">
                <a:solidFill>
                  <a:schemeClr val="tx1"/>
                </a:solidFill>
                <a:effectLst/>
                <a:latin typeface="+mn-lt"/>
                <a:ea typeface="+mn-ea"/>
                <a:cs typeface="+mn-cs"/>
              </a:rPr>
              <a:t>The result of this is not only that the world is changing, but changing at an ever greater rate.</a:t>
            </a:r>
          </a:p>
          <a:p>
            <a:pPr lvl="0"/>
            <a:r>
              <a:rPr lang="en-AU" sz="1200" kern="1200" dirty="0">
                <a:solidFill>
                  <a:schemeClr val="tx1"/>
                </a:solidFill>
                <a:effectLst/>
                <a:latin typeface="+mn-lt"/>
                <a:ea typeface="+mn-ea"/>
                <a:cs typeface="+mn-cs"/>
              </a:rPr>
              <a:t>Over the next 15 years, analysts predict that 40 to 50 percent of jobs in developed countries will be under threat from automation, with this disruption expected to create a range of new opportunities that will allow workers to focus their time and effort on higher order tasks.</a:t>
            </a:r>
          </a:p>
          <a:p>
            <a:pPr lvl="0"/>
            <a:r>
              <a:rPr lang="en-AU" sz="1200" kern="1200" dirty="0">
                <a:solidFill>
                  <a:schemeClr val="tx1"/>
                </a:solidFill>
                <a:effectLst/>
                <a:latin typeface="+mn-lt"/>
                <a:ea typeface="+mn-ea"/>
                <a:cs typeface="+mn-cs"/>
              </a:rPr>
              <a:t>A rise in fields such as robotics, AI, brain enhancement, </a:t>
            </a:r>
            <a:r>
              <a:rPr lang="en-AU" sz="1200" kern="1200" dirty="0" err="1">
                <a:solidFill>
                  <a:schemeClr val="tx1"/>
                </a:solidFill>
                <a:effectLst/>
                <a:latin typeface="+mn-lt"/>
                <a:ea typeface="+mn-ea"/>
                <a:cs typeface="+mn-cs"/>
              </a:rPr>
              <a:t>Blockchain</a:t>
            </a:r>
            <a:r>
              <a:rPr lang="en-AU" sz="1200" kern="1200" dirty="0">
                <a:solidFill>
                  <a:schemeClr val="tx1"/>
                </a:solidFill>
                <a:effectLst/>
                <a:latin typeface="+mn-lt"/>
                <a:ea typeface="+mn-ea"/>
                <a:cs typeface="+mn-cs"/>
              </a:rPr>
              <a:t> technologies and 3D printing is sure to see a decline in other less skilled fields.</a:t>
            </a:r>
          </a:p>
          <a:p>
            <a:pPr lvl="0"/>
            <a:r>
              <a:rPr lang="en-AU" sz="1200" kern="1200" dirty="0">
                <a:solidFill>
                  <a:schemeClr val="tx1"/>
                </a:solidFill>
                <a:effectLst/>
                <a:latin typeface="+mn-lt"/>
                <a:ea typeface="+mn-ea"/>
                <a:cs typeface="+mn-cs"/>
              </a:rPr>
              <a:t>For example, in 2010 it took a robot 19 minutes to pick up, inspect and fold a single towel. By 2012 it could fold a pair of jeans in 5 minutes and a t-shirt in a little over 6 minutes. It’ll only get faster as time goes on. </a:t>
            </a:r>
          </a:p>
          <a:p>
            <a:pPr lvl="0"/>
            <a:r>
              <a:rPr lang="en-AU" sz="1200" kern="1200" dirty="0">
                <a:solidFill>
                  <a:schemeClr val="tx1"/>
                </a:solidFill>
                <a:effectLst/>
                <a:latin typeface="+mn-lt"/>
                <a:ea typeface="+mn-ea"/>
                <a:cs typeface="+mn-cs"/>
              </a:rPr>
              <a:t>But jobs that are made obsolete by technology are not always the ones that we expect.</a:t>
            </a:r>
          </a:p>
          <a:p>
            <a:pPr lvl="0"/>
            <a:r>
              <a:rPr lang="en-AU" sz="1200" kern="1200" dirty="0">
                <a:solidFill>
                  <a:schemeClr val="tx1"/>
                </a:solidFill>
                <a:effectLst/>
                <a:latin typeface="+mn-lt"/>
                <a:ea typeface="+mn-ea"/>
                <a:cs typeface="+mn-cs"/>
              </a:rPr>
              <a:t>The last technological revolution saw a decrease in demand for skilled professionals – lawyers and engineers were hard hit because before the widespread adoption of computers, many lawyers were researching via books and engineers calculating on paper.</a:t>
            </a:r>
          </a:p>
          <a:p>
            <a:pPr lvl="0"/>
            <a:r>
              <a:rPr lang="en-AU" sz="1200" kern="1200" dirty="0">
                <a:solidFill>
                  <a:schemeClr val="tx1"/>
                </a:solidFill>
                <a:effectLst/>
                <a:latin typeface="+mn-lt"/>
                <a:ea typeface="+mn-ea"/>
                <a:cs typeface="+mn-cs"/>
              </a:rPr>
              <a:t>Surgeons say that with the rate of automation and technology, they could be replaced between 25-50 years from now.</a:t>
            </a:r>
          </a:p>
          <a:p>
            <a:pPr lvl="0"/>
            <a:r>
              <a:rPr lang="en-AU" sz="1200" kern="1200" dirty="0">
                <a:solidFill>
                  <a:schemeClr val="tx1"/>
                </a:solidFill>
                <a:effectLst/>
                <a:latin typeface="+mn-lt"/>
                <a:ea typeface="+mn-ea"/>
                <a:cs typeface="+mn-cs"/>
              </a:rPr>
              <a:t>Automation is increasing at an exponential pace, and we will increasingly need to seek meaningful occupations that capitalise on what makes us uniquely human.</a:t>
            </a:r>
          </a:p>
          <a:p>
            <a:pPr lvl="0"/>
            <a:r>
              <a:rPr lang="en-AU" sz="1200" kern="1200" dirty="0">
                <a:solidFill>
                  <a:schemeClr val="tx1"/>
                </a:solidFill>
                <a:effectLst/>
                <a:latin typeface="+mn-lt"/>
                <a:ea typeface="+mn-ea"/>
                <a:cs typeface="+mn-cs"/>
              </a:rPr>
              <a:t>Universities have a responsibility to their students to equip them with the knowledge and skills to thrive in this new, complex and interconnected world by ensuring students graduate with capabilities that are not easily automated.</a:t>
            </a:r>
          </a:p>
          <a:p>
            <a:pPr lvl="0"/>
            <a:r>
              <a:rPr lang="en-AU" sz="1200" kern="1200" dirty="0">
                <a:solidFill>
                  <a:schemeClr val="tx1"/>
                </a:solidFill>
                <a:effectLst/>
                <a:latin typeface="+mn-lt"/>
                <a:ea typeface="+mn-ea"/>
                <a:cs typeface="+mn-cs"/>
              </a:rPr>
              <a:t>Fundamentally, this Fourth Industrial Revolution will be built by people with a firm grasp on science and technology. </a:t>
            </a:r>
          </a:p>
          <a:p>
            <a:pPr lvl="0"/>
            <a:r>
              <a:rPr lang="en-AU" sz="1200" kern="1200" dirty="0">
                <a:solidFill>
                  <a:schemeClr val="tx1"/>
                </a:solidFill>
                <a:effectLst/>
                <a:latin typeface="+mn-lt"/>
                <a:ea typeface="+mn-ea"/>
                <a:cs typeface="+mn-cs"/>
              </a:rPr>
              <a:t>The world of the near future will be more automated than ever before and will require an influx of those with STEM skills to function. </a:t>
            </a:r>
          </a:p>
          <a:p>
            <a:pPr lvl="0"/>
            <a:r>
              <a:rPr lang="en-AU" sz="1200" kern="1200" dirty="0">
                <a:solidFill>
                  <a:schemeClr val="tx1"/>
                </a:solidFill>
                <a:effectLst/>
                <a:latin typeface="+mn-lt"/>
                <a:ea typeface="+mn-ea"/>
                <a:cs typeface="+mn-cs"/>
              </a:rPr>
              <a:t>And yet, while these skills are important, it will be more critical than ever to see our graduates develop capabilities such as creativity, critical thinking, intercultural competency, innovation and entrepreneurship that will be increasingly required for the professions of the future.</a:t>
            </a:r>
          </a:p>
          <a:p>
            <a:pPr lvl="0"/>
            <a:r>
              <a:rPr lang="en-AU" sz="1200" kern="1200" dirty="0">
                <a:solidFill>
                  <a:schemeClr val="tx1"/>
                </a:solidFill>
                <a:effectLst/>
                <a:latin typeface="+mn-lt"/>
                <a:ea typeface="+mn-ea"/>
                <a:cs typeface="+mn-cs"/>
              </a:rPr>
              <a:t>The goal for universities is to produce well rounded graduates and while our courses have long been designed to prepare graduates to be responsible and effective global citizens who engage in an internationalized world, as well as critical and creative scholars who produce innovate solutions to problems (these are our Monash Graduate Attributes), the rapidly changing prospects of our future prompt us to consider more carefully how we are being intentional in doing this and also how to better do this.</a:t>
            </a:r>
          </a:p>
          <a:p>
            <a:pPr marL="0" indent="0" algn="l">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2B2930D-9975-124A-91C5-154A26DEA187}" type="slidenum">
              <a:rPr lang="en-US" smtClean="0"/>
              <a:t>4</a:t>
            </a:fld>
            <a:endParaRPr lang="en-US"/>
          </a:p>
        </p:txBody>
      </p:sp>
    </p:spTree>
    <p:extLst>
      <p:ext uri="{BB962C8B-B14F-4D97-AF65-F5344CB8AC3E}">
        <p14:creationId xmlns:p14="http://schemas.microsoft.com/office/powerpoint/2010/main" val="922766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AU" sz="1200" kern="1200" dirty="0">
                <a:solidFill>
                  <a:schemeClr val="tx1"/>
                </a:solidFill>
                <a:effectLst/>
                <a:latin typeface="+mn-lt"/>
                <a:ea typeface="+mn-ea"/>
                <a:cs typeface="+mn-cs"/>
              </a:rPr>
              <a:t>Micro credentials and the capacity to share experiences across borders and time zones is going to be the direction.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AU" sz="1200" kern="1200" dirty="0">
                <a:solidFill>
                  <a:schemeClr val="tx1"/>
                </a:solidFill>
                <a:effectLst/>
                <a:latin typeface="+mn-lt"/>
                <a:ea typeface="+mn-ea"/>
                <a:cs typeface="+mn-cs"/>
              </a:rPr>
              <a:t>This is reflective of the workforce.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AU" sz="1200" kern="1200" dirty="0">
                <a:solidFill>
                  <a:schemeClr val="tx1"/>
                </a:solidFill>
                <a:effectLst/>
                <a:latin typeface="+mn-lt"/>
                <a:ea typeface="+mn-ea"/>
                <a:cs typeface="+mn-cs"/>
              </a:rPr>
              <a:t>Students (particularly post grad students) will rely increasingly heavily on just in time education - provided that there is confidence in the value placed by industry in this form of education. </a:t>
            </a:r>
          </a:p>
          <a:p>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5</a:t>
            </a:fld>
            <a:endParaRPr lang="en-US"/>
          </a:p>
        </p:txBody>
      </p:sp>
    </p:spTree>
    <p:extLst>
      <p:ext uri="{BB962C8B-B14F-4D97-AF65-F5344CB8AC3E}">
        <p14:creationId xmlns:p14="http://schemas.microsoft.com/office/powerpoint/2010/main" val="1709611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a:solidFill>
                  <a:schemeClr val="tx1"/>
                </a:solidFill>
                <a:effectLst/>
                <a:latin typeface="+mn-lt"/>
                <a:ea typeface="+mn-ea"/>
                <a:cs typeface="+mn-cs"/>
              </a:rPr>
              <a:t>Future of Higher Education – collaboration through technology</a:t>
            </a:r>
          </a:p>
          <a:p>
            <a:pPr lvl="0"/>
            <a:r>
              <a:rPr lang="en-AU" sz="1200" kern="1200" dirty="0">
                <a:solidFill>
                  <a:schemeClr val="tx1"/>
                </a:solidFill>
                <a:effectLst/>
                <a:latin typeface="+mn-lt"/>
                <a:ea typeface="+mn-ea"/>
                <a:cs typeface="+mn-cs"/>
              </a:rPr>
              <a:t>Micro credentials, Learning Analytics, AR/MR/VR, </a:t>
            </a:r>
          </a:p>
          <a:p>
            <a:pPr marL="0" indent="0" algn="l">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0" indent="0" algn="l">
              <a:buFont typeface="Arial" panose="020B0604020202020204" pitchFamily="34" charset="0"/>
              <a:buNone/>
            </a:pPr>
            <a:r>
              <a:rPr lang="en-GB" dirty="0">
                <a:latin typeface="Arial" panose="020B0604020202020204" pitchFamily="34" charset="0"/>
                <a:cs typeface="Arial" panose="020B0604020202020204" pitchFamily="34" charset="0"/>
              </a:rPr>
              <a:t>- Augmented Reality, Virtual Reality and Mixed Reality will enable our students to better prepare for real-world environments that they will face in the workforce.</a:t>
            </a:r>
          </a:p>
          <a:p>
            <a:pPr marL="0" indent="0" algn="l">
              <a:buFont typeface="Arial" panose="020B0604020202020204" pitchFamily="34" charset="0"/>
              <a:buNone/>
            </a:pPr>
            <a:r>
              <a:rPr lang="en-AU" b="0" dirty="0">
                <a:latin typeface="Arial" panose="020B0604020202020204" pitchFamily="34" charset="0"/>
                <a:cs typeface="Arial" panose="020B0604020202020204" pitchFamily="34" charset="0"/>
              </a:rPr>
              <a:t>Challenges will</a:t>
            </a:r>
            <a:r>
              <a:rPr lang="en-AU" b="0" baseline="0" dirty="0">
                <a:latin typeface="Arial" panose="020B0604020202020204" pitchFamily="34" charset="0"/>
                <a:cs typeface="Arial" panose="020B0604020202020204" pitchFamily="34" charset="0"/>
              </a:rPr>
              <a:t> be twofold:</a:t>
            </a:r>
          </a:p>
          <a:p>
            <a:pPr marL="228600" indent="-228600" algn="l">
              <a:buFont typeface="Arial" panose="020B0604020202020204" pitchFamily="34" charset="0"/>
              <a:buAutoNum type="arabicParenR"/>
            </a:pPr>
            <a:r>
              <a:rPr lang="en-AU" b="0" baseline="0" dirty="0">
                <a:latin typeface="Arial" panose="020B0604020202020204" pitchFamily="34" charset="0"/>
                <a:cs typeface="Arial" panose="020B0604020202020204" pitchFamily="34" charset="0"/>
              </a:rPr>
              <a:t>A clear underlying pedagogy that underpins the successful employment of AR/VR/MR – how AR/VR/MR can demonstrably support improved learning outcomes.</a:t>
            </a:r>
          </a:p>
          <a:p>
            <a:pPr marL="0" indent="0" algn="l">
              <a:buFont typeface="Arial" panose="020B0604020202020204" pitchFamily="34" charset="0"/>
              <a:buNone/>
            </a:pPr>
            <a:r>
              <a:rPr lang="en-AU" b="0" baseline="0" dirty="0">
                <a:latin typeface="Arial" panose="020B0604020202020204" pitchFamily="34" charset="0"/>
                <a:cs typeface="Arial" panose="020B0604020202020204" pitchFamily="34" charset="0"/>
              </a:rPr>
              <a:t>	- Provide students these tools throughout their learning cycle</a:t>
            </a:r>
          </a:p>
          <a:p>
            <a:pPr marL="0" indent="0" algn="l">
              <a:buFont typeface="Arial" panose="020B0604020202020204" pitchFamily="34" charset="0"/>
              <a:buNone/>
            </a:pPr>
            <a:r>
              <a:rPr lang="en-AU" b="0" baseline="0" dirty="0">
                <a:latin typeface="Arial" panose="020B0604020202020204" pitchFamily="34" charset="0"/>
                <a:cs typeface="Arial" panose="020B0604020202020204" pitchFamily="34" charset="0"/>
              </a:rPr>
              <a:t>	- Informally use these tools in preparation for assessment</a:t>
            </a:r>
          </a:p>
          <a:p>
            <a:pPr marL="0" indent="0" algn="l">
              <a:buFont typeface="Arial" panose="020B0604020202020204" pitchFamily="34" charset="0"/>
              <a:buNone/>
            </a:pPr>
            <a:r>
              <a:rPr lang="en-AU" b="0" baseline="0" dirty="0">
                <a:latin typeface="Arial" panose="020B0604020202020204" pitchFamily="34" charset="0"/>
                <a:cs typeface="Arial" panose="020B0604020202020204" pitchFamily="34" charset="0"/>
              </a:rPr>
              <a:t>	- Students need to share through these platforms at scale</a:t>
            </a:r>
          </a:p>
          <a:p>
            <a:pPr marL="0" indent="0" algn="l">
              <a:buFont typeface="Arial" panose="020B0604020202020204" pitchFamily="34" charset="0"/>
              <a:buNone/>
            </a:pPr>
            <a:r>
              <a:rPr lang="en-AU" b="0" baseline="0" dirty="0">
                <a:latin typeface="Arial" panose="020B0604020202020204" pitchFamily="34" charset="0"/>
                <a:cs typeface="Arial" panose="020B0604020202020204" pitchFamily="34" charset="0"/>
              </a:rPr>
              <a:t>	- Create artefacts in VR and share with others in real time </a:t>
            </a:r>
          </a:p>
          <a:p>
            <a:pPr marL="228600" indent="-228600" algn="l">
              <a:buFont typeface="Arial" panose="020B0604020202020204" pitchFamily="34" charset="0"/>
              <a:buAutoNum type="arabicParenR"/>
            </a:pPr>
            <a:r>
              <a:rPr lang="en-AU" b="0" baseline="0" dirty="0">
                <a:latin typeface="Arial" panose="020B0604020202020204" pitchFamily="34" charset="0"/>
                <a:cs typeface="Arial" panose="020B0604020202020204" pitchFamily="34" charset="0"/>
              </a:rPr>
              <a:t>Ensuring these platforms are cost-effective to operate when compared to traditional education approaches</a:t>
            </a:r>
          </a:p>
          <a:p>
            <a:pPr marL="457200" lvl="1" indent="0" algn="l">
              <a:buFont typeface="Arial" panose="020B0604020202020204" pitchFamily="34" charset="0"/>
              <a:buNone/>
            </a:pPr>
            <a:r>
              <a:rPr lang="en-AU" b="0" baseline="0" dirty="0">
                <a:latin typeface="Arial" panose="020B0604020202020204" pitchFamily="34" charset="0"/>
                <a:cs typeface="Arial" panose="020B0604020202020204" pitchFamily="34" charset="0"/>
              </a:rPr>
              <a:t>	- Community expectation that universities will provide excellent quality at the current cost</a:t>
            </a:r>
            <a:endParaRPr lang="en-AU" b="0" dirty="0"/>
          </a:p>
          <a:p>
            <a:endParaRPr lang="en-AU" dirty="0"/>
          </a:p>
          <a:p>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6</a:t>
            </a:fld>
            <a:endParaRPr lang="en-US"/>
          </a:p>
        </p:txBody>
      </p:sp>
    </p:spTree>
    <p:extLst>
      <p:ext uri="{BB962C8B-B14F-4D97-AF65-F5344CB8AC3E}">
        <p14:creationId xmlns:p14="http://schemas.microsoft.com/office/powerpoint/2010/main" val="998164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dirty="0">
                <a:latin typeface="Arial Narrow" panose="020B0606020202030204" pitchFamily="34" charset="0"/>
              </a:rPr>
              <a:t>The success of our efforts will be measured by the quality of our:</a:t>
            </a:r>
          </a:p>
          <a:p>
            <a:endParaRPr lang="en-AU" sz="1200" dirty="0">
              <a:latin typeface="Arial Narrow" panose="020B0606020202030204" pitchFamily="34" charset="0"/>
            </a:endParaRPr>
          </a:p>
          <a:p>
            <a:r>
              <a:rPr lang="en-AU" sz="1200" b="1" dirty="0">
                <a:latin typeface="Arial Narrow" panose="020B0606020202030204" pitchFamily="34" charset="0"/>
              </a:rPr>
              <a:t>student experience </a:t>
            </a:r>
          </a:p>
          <a:p>
            <a:pPr marL="0" indent="0">
              <a:buNone/>
            </a:pPr>
            <a:r>
              <a:rPr lang="en-AU" sz="1050" dirty="0">
                <a:latin typeface="Arial Narrow" panose="020B0606020202030204" pitchFamily="34" charset="0"/>
              </a:rPr>
              <a:t>       </a:t>
            </a:r>
          </a:p>
          <a:p>
            <a:r>
              <a:rPr lang="en-AU" sz="1200" b="1" dirty="0">
                <a:latin typeface="Arial Narrow" panose="020B0606020202030204" pitchFamily="34" charset="0"/>
              </a:rPr>
              <a:t>graduate outcomes </a:t>
            </a:r>
          </a:p>
          <a:p>
            <a:pPr marL="0" indent="0">
              <a:buNone/>
            </a:pPr>
            <a:r>
              <a:rPr lang="en-AU" sz="1050" dirty="0">
                <a:latin typeface="Arial Narrow" panose="020B0606020202030204" pitchFamily="34" charset="0"/>
              </a:rPr>
              <a:t>       (how well our graduates achieve their career,      </a:t>
            </a:r>
          </a:p>
          <a:p>
            <a:pPr marL="0" indent="0">
              <a:buNone/>
            </a:pPr>
            <a:r>
              <a:rPr lang="en-AU" sz="1050" dirty="0">
                <a:latin typeface="Arial Narrow" panose="020B0606020202030204" pitchFamily="34" charset="0"/>
              </a:rPr>
              <a:t>       academic &amp; personal goals)</a:t>
            </a:r>
          </a:p>
          <a:p>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8</a:t>
            </a:fld>
            <a:endParaRPr lang="en-US"/>
          </a:p>
        </p:txBody>
      </p:sp>
    </p:spTree>
    <p:extLst>
      <p:ext uri="{BB962C8B-B14F-4D97-AF65-F5344CB8AC3E}">
        <p14:creationId xmlns:p14="http://schemas.microsoft.com/office/powerpoint/2010/main" val="3709908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-Strong</a:t>
            </a:r>
            <a:r>
              <a:rPr lang="en-AU" baseline="0" dirty="0"/>
              <a:t> partnerships and collaboration with </a:t>
            </a:r>
            <a:r>
              <a:rPr lang="en-AU" baseline="0" dirty="0" err="1"/>
              <a:t>eSolutions</a:t>
            </a:r>
            <a:endParaRPr lang="en-AU" baseline="0" dirty="0"/>
          </a:p>
          <a:p>
            <a:r>
              <a:rPr lang="en-AU" baseline="0" dirty="0"/>
              <a:t>- LIVE, </a:t>
            </a:r>
            <a:r>
              <a:rPr lang="en-AU" baseline="0" dirty="0" err="1"/>
              <a:t>MoVE</a:t>
            </a:r>
            <a:r>
              <a:rPr lang="en-AU" baseline="0" dirty="0"/>
              <a:t>, </a:t>
            </a:r>
            <a:r>
              <a:rPr lang="en-AU" baseline="0" dirty="0" err="1"/>
              <a:t>eAssessment</a:t>
            </a:r>
            <a:r>
              <a:rPr lang="en-AU" baseline="0" dirty="0"/>
              <a:t>, LTB</a:t>
            </a:r>
            <a:endParaRPr lang="en-AU" dirty="0"/>
          </a:p>
        </p:txBody>
      </p:sp>
      <p:sp>
        <p:nvSpPr>
          <p:cNvPr id="4" name="Slide Number Placeholder 3"/>
          <p:cNvSpPr>
            <a:spLocks noGrp="1"/>
          </p:cNvSpPr>
          <p:nvPr>
            <p:ph type="sldNum" sz="quarter" idx="10"/>
          </p:nvPr>
        </p:nvSpPr>
        <p:spPr/>
        <p:txBody>
          <a:bodyPr/>
          <a:lstStyle/>
          <a:p>
            <a:fld id="{02B2930D-9975-124A-91C5-154A26DEA187}" type="slidenum">
              <a:rPr lang="en-US" smtClean="0"/>
              <a:t>9</a:t>
            </a:fld>
            <a:endParaRPr lang="en-US"/>
          </a:p>
        </p:txBody>
      </p:sp>
    </p:spTree>
    <p:extLst>
      <p:ext uri="{BB962C8B-B14F-4D97-AF65-F5344CB8AC3E}">
        <p14:creationId xmlns:p14="http://schemas.microsoft.com/office/powerpoint/2010/main" val="1705474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56E5963-EE11-4486-AC42-CB2DDE89740C}" type="slidenum">
              <a:rPr lang="en-AU" smtClean="0"/>
              <a:t>10</a:t>
            </a:fld>
            <a:endParaRPr lang="en-AU"/>
          </a:p>
        </p:txBody>
      </p:sp>
    </p:spTree>
    <p:extLst>
      <p:ext uri="{BB962C8B-B14F-4D97-AF65-F5344CB8AC3E}">
        <p14:creationId xmlns:p14="http://schemas.microsoft.com/office/powerpoint/2010/main" val="677737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B9B6A081-1B66-4B97-97C4-3E7D9E3C4ACE}" type="datetimeFigureOut">
              <a:rPr lang="en-AU" smtClean="0"/>
              <a:t>28/11/18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2243068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9B6A081-1B66-4B97-97C4-3E7D9E3C4ACE}" type="datetimeFigureOut">
              <a:rPr lang="en-AU" smtClean="0"/>
              <a:t>28/11/18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2873731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9B6A081-1B66-4B97-97C4-3E7D9E3C4ACE}" type="datetimeFigureOut">
              <a:rPr lang="en-AU" smtClean="0"/>
              <a:t>28/11/18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3928795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_Option 9">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D7A4903-E722-E847-B065-7616A85A3A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E9C132B4-3FCD-F948-A566-D6F3843654A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23545" y="168895"/>
            <a:ext cx="1612591" cy="467453"/>
          </a:xfrm>
          <a:prstGeom prst="rect">
            <a:avLst/>
          </a:prstGeom>
        </p:spPr>
      </p:pic>
      <p:sp>
        <p:nvSpPr>
          <p:cNvPr id="8" name="Title 1"/>
          <p:cNvSpPr>
            <a:spLocks noGrp="1"/>
          </p:cNvSpPr>
          <p:nvPr>
            <p:ph type="ctrTitle" hasCustomPrompt="1"/>
          </p:nvPr>
        </p:nvSpPr>
        <p:spPr>
          <a:xfrm>
            <a:off x="3236454" y="4084397"/>
            <a:ext cx="6158082" cy="1598132"/>
          </a:xfrm>
          <a:prstGeom prst="rect">
            <a:avLst/>
          </a:prstGeom>
        </p:spPr>
        <p:txBody>
          <a:bodyPr anchor="b">
            <a:normAutofit/>
          </a:bodyPr>
          <a:lstStyle>
            <a:lvl1pPr algn="l">
              <a:defRPr sz="5200" spc="0" baseline="0">
                <a:solidFill>
                  <a:schemeClr val="bg1"/>
                </a:solidFill>
              </a:defRPr>
            </a:lvl1pPr>
          </a:lstStyle>
          <a:p>
            <a:r>
              <a:rPr lang="en-US" dirty="0"/>
              <a:t>TITLE (UPPER CASE)</a:t>
            </a:r>
            <a:endParaRPr lang="en-AU" dirty="0"/>
          </a:p>
        </p:txBody>
      </p:sp>
      <p:sp>
        <p:nvSpPr>
          <p:cNvPr id="10" name="Subtitle 2"/>
          <p:cNvSpPr>
            <a:spLocks noGrp="1"/>
          </p:cNvSpPr>
          <p:nvPr>
            <p:ph type="subTitle" idx="1" hasCustomPrompt="1"/>
          </p:nvPr>
        </p:nvSpPr>
        <p:spPr>
          <a:xfrm>
            <a:off x="3236454" y="5682529"/>
            <a:ext cx="6158082" cy="819871"/>
          </a:xfrm>
          <a:prstGeom prst="rect">
            <a:avLst/>
          </a:prstGeom>
        </p:spPr>
        <p:txBody>
          <a:bodyPr>
            <a:normAutofit/>
          </a:bodyPr>
          <a:lstStyle>
            <a:lvl1pPr marL="0" indent="0" algn="l">
              <a:buNone/>
              <a:defRPr sz="3200" b="0" i="0" baseline="0">
                <a:solidFill>
                  <a:schemeClr val="bg1">
                    <a:lumMod val="85000"/>
                  </a:schemeClr>
                </a:solidFill>
                <a:latin typeface="Arial Narrow" panose="020B0604020202020204" pitchFamily="34" charset="0"/>
                <a:cs typeface="Arial Narrow"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HEADLINE (UPPER CASE)</a:t>
            </a:r>
            <a:endParaRPr lang="en-AU" dirty="0"/>
          </a:p>
        </p:txBody>
      </p:sp>
    </p:spTree>
    <p:extLst>
      <p:ext uri="{BB962C8B-B14F-4D97-AF65-F5344CB8AC3E}">
        <p14:creationId xmlns:p14="http://schemas.microsoft.com/office/powerpoint/2010/main" val="18044010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mage slide_option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6BAA53-CB4C-544A-9B80-87DE403762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964" y="6061928"/>
            <a:ext cx="1712692" cy="729166"/>
          </a:xfrm>
          <a:prstGeom prst="rect">
            <a:avLst/>
          </a:prstGeom>
        </p:spPr>
      </p:pic>
      <p:sp>
        <p:nvSpPr>
          <p:cNvPr id="4" name="Picture Placeholder 3"/>
          <p:cNvSpPr>
            <a:spLocks noGrp="1"/>
          </p:cNvSpPr>
          <p:nvPr>
            <p:ph type="pic" sz="quarter" idx="10"/>
          </p:nvPr>
        </p:nvSpPr>
        <p:spPr>
          <a:xfrm>
            <a:off x="0" y="3059676"/>
            <a:ext cx="12192000" cy="2909888"/>
          </a:xfrm>
          <a:prstGeom prst="rect">
            <a:avLst/>
          </a:prstGeom>
        </p:spPr>
        <p:txBody>
          <a:bodyPr/>
          <a:lstStyle/>
          <a:p>
            <a:endParaRPr lang="en-AU"/>
          </a:p>
        </p:txBody>
      </p:sp>
    </p:spTree>
    <p:extLst>
      <p:ext uri="{BB962C8B-B14F-4D97-AF65-F5344CB8AC3E}">
        <p14:creationId xmlns:p14="http://schemas.microsoft.com/office/powerpoint/2010/main" val="2518099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slide with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6BAA53-CB4C-544A-9B80-87DE403762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964" y="6061928"/>
            <a:ext cx="1712692" cy="729166"/>
          </a:xfrm>
          <a:prstGeom prst="rect">
            <a:avLst/>
          </a:prstGeom>
        </p:spPr>
      </p:pic>
    </p:spTree>
    <p:extLst>
      <p:ext uri="{BB962C8B-B14F-4D97-AF65-F5344CB8AC3E}">
        <p14:creationId xmlns:p14="http://schemas.microsoft.com/office/powerpoint/2010/main" val="1625537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Full slide image with caption">
    <p:spTree>
      <p:nvGrpSpPr>
        <p:cNvPr id="1" name=""/>
        <p:cNvGrpSpPr/>
        <p:nvPr/>
      </p:nvGrpSpPr>
      <p:grpSpPr>
        <a:xfrm>
          <a:off x="0" y="0"/>
          <a:ext cx="0" cy="0"/>
          <a:chOff x="0" y="0"/>
          <a:chExt cx="0" cy="0"/>
        </a:xfrm>
      </p:grpSpPr>
      <p:sp>
        <p:nvSpPr>
          <p:cNvPr id="5" name="Picture Placeholder 4"/>
          <p:cNvSpPr>
            <a:spLocks noGrp="1"/>
          </p:cNvSpPr>
          <p:nvPr>
            <p:ph type="pic" sz="quarter" idx="15"/>
          </p:nvPr>
        </p:nvSpPr>
        <p:spPr>
          <a:xfrm>
            <a:off x="0" y="-8467"/>
            <a:ext cx="10371667" cy="6866467"/>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9228667 w 12192000"/>
              <a:gd name="connsiteY1" fmla="*/ 8467 h 6858000"/>
              <a:gd name="connsiteX2" fmla="*/ 12192000 w 12192000"/>
              <a:gd name="connsiteY2" fmla="*/ 6858000 h 6858000"/>
              <a:gd name="connsiteX3" fmla="*/ 0 w 12192000"/>
              <a:gd name="connsiteY3" fmla="*/ 6858000 h 6858000"/>
              <a:gd name="connsiteX4" fmla="*/ 0 w 12192000"/>
              <a:gd name="connsiteY4" fmla="*/ 0 h 6858000"/>
              <a:gd name="connsiteX0" fmla="*/ 0 w 10498666"/>
              <a:gd name="connsiteY0" fmla="*/ 0 h 6858000"/>
              <a:gd name="connsiteX1" fmla="*/ 9228667 w 10498666"/>
              <a:gd name="connsiteY1" fmla="*/ 8467 h 6858000"/>
              <a:gd name="connsiteX2" fmla="*/ 10498666 w 10498666"/>
              <a:gd name="connsiteY2" fmla="*/ 6858000 h 6858000"/>
              <a:gd name="connsiteX3" fmla="*/ 0 w 10498666"/>
              <a:gd name="connsiteY3" fmla="*/ 6858000 h 6858000"/>
              <a:gd name="connsiteX4" fmla="*/ 0 w 10498666"/>
              <a:gd name="connsiteY4" fmla="*/ 0 h 6858000"/>
              <a:gd name="connsiteX0" fmla="*/ 0 w 10498666"/>
              <a:gd name="connsiteY0" fmla="*/ 8466 h 6866466"/>
              <a:gd name="connsiteX1" fmla="*/ 9245601 w 10498666"/>
              <a:gd name="connsiteY1" fmla="*/ 0 h 6866466"/>
              <a:gd name="connsiteX2" fmla="*/ 10498666 w 10498666"/>
              <a:gd name="connsiteY2" fmla="*/ 6866466 h 6866466"/>
              <a:gd name="connsiteX3" fmla="*/ 0 w 10498666"/>
              <a:gd name="connsiteY3" fmla="*/ 6866466 h 6866466"/>
              <a:gd name="connsiteX4" fmla="*/ 0 w 10498666"/>
              <a:gd name="connsiteY4" fmla="*/ 8466 h 6866466"/>
              <a:gd name="connsiteX0" fmla="*/ 0 w 10371666"/>
              <a:gd name="connsiteY0" fmla="*/ 8466 h 6866466"/>
              <a:gd name="connsiteX1" fmla="*/ 9245601 w 10371666"/>
              <a:gd name="connsiteY1" fmla="*/ 0 h 6866466"/>
              <a:gd name="connsiteX2" fmla="*/ 10371666 w 10371666"/>
              <a:gd name="connsiteY2" fmla="*/ 6849533 h 6866466"/>
              <a:gd name="connsiteX3" fmla="*/ 0 w 10371666"/>
              <a:gd name="connsiteY3" fmla="*/ 6866466 h 6866466"/>
              <a:gd name="connsiteX4" fmla="*/ 0 w 10371666"/>
              <a:gd name="connsiteY4" fmla="*/ 8466 h 686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666" h="6866466">
                <a:moveTo>
                  <a:pt x="0" y="8466"/>
                </a:moveTo>
                <a:lnTo>
                  <a:pt x="9245601" y="0"/>
                </a:lnTo>
                <a:lnTo>
                  <a:pt x="10371666" y="6849533"/>
                </a:lnTo>
                <a:lnTo>
                  <a:pt x="0" y="6866466"/>
                </a:lnTo>
                <a:lnTo>
                  <a:pt x="0" y="8466"/>
                </a:lnTo>
                <a:close/>
              </a:path>
            </a:pathLst>
          </a:custGeom>
          <a:blipFill dpi="0" rotWithShape="1">
            <a:blip r:embed="rId2" cstate="email">
              <a:extLst>
                <a:ext uri="{28A0092B-C50C-407E-A947-70E740481C1C}">
                  <a14:useLocalDpi xmlns:a14="http://schemas.microsoft.com/office/drawing/2010/main"/>
                </a:ext>
              </a:extLst>
            </a:blip>
            <a:srcRect/>
            <a:tile tx="0" ty="0" sx="100000" sy="100000" flip="none" algn="b"/>
          </a:blipFill>
        </p:spPr>
        <p:txBody>
          <a:bodyPr/>
          <a:lstStyle/>
          <a:p>
            <a:endParaRPr lang="en-AU"/>
          </a:p>
        </p:txBody>
      </p:sp>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2867" y="6397306"/>
            <a:ext cx="1267288" cy="368735"/>
          </a:xfrm>
          <a:prstGeom prst="rect">
            <a:avLst/>
          </a:prstGeom>
        </p:spPr>
      </p:pic>
      <p:sp>
        <p:nvSpPr>
          <p:cNvPr id="13" name="Text Placeholder 17"/>
          <p:cNvSpPr>
            <a:spLocks noGrp="1"/>
          </p:cNvSpPr>
          <p:nvPr>
            <p:ph type="body" sz="quarter" idx="14" hasCustomPrompt="1"/>
          </p:nvPr>
        </p:nvSpPr>
        <p:spPr>
          <a:xfrm>
            <a:off x="9689171" y="332574"/>
            <a:ext cx="2309631" cy="1302845"/>
          </a:xfrm>
          <a:prstGeom prst="rect">
            <a:avLst/>
          </a:prstGeom>
          <a:noFill/>
        </p:spPr>
        <p:txBody>
          <a:bodyPr/>
          <a:lstStyle>
            <a:lvl1pPr>
              <a:defRPr sz="2000" b="1" baseline="0">
                <a:solidFill>
                  <a:schemeClr val="tx1"/>
                </a:solidFill>
              </a:defRPr>
            </a:lvl1pPr>
          </a:lstStyle>
          <a:p>
            <a:r>
              <a:rPr lang="en-AU" dirty="0"/>
              <a:t>Image caption (title case)</a:t>
            </a:r>
          </a:p>
        </p:txBody>
      </p:sp>
      <p:pic>
        <p:nvPicPr>
          <p:cNvPr id="19" name="Picture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30329" y="6329169"/>
            <a:ext cx="1262009" cy="367200"/>
          </a:xfrm>
          <a:prstGeom prst="rect">
            <a:avLst/>
          </a:prstGeom>
        </p:spPr>
      </p:pic>
    </p:spTree>
    <p:extLst>
      <p:ext uri="{BB962C8B-B14F-4D97-AF65-F5344CB8AC3E}">
        <p14:creationId xmlns:p14="http://schemas.microsoft.com/office/powerpoint/2010/main" val="26230851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 slide_option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6BAA53-CB4C-544A-9B80-87DE403762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964" y="6061928"/>
            <a:ext cx="1712692" cy="729166"/>
          </a:xfrm>
          <a:prstGeom prst="rect">
            <a:avLst/>
          </a:prstGeom>
        </p:spPr>
      </p:pic>
      <p:sp>
        <p:nvSpPr>
          <p:cNvPr id="3" name="Picture Placeholder 2"/>
          <p:cNvSpPr>
            <a:spLocks noGrp="1"/>
          </p:cNvSpPr>
          <p:nvPr>
            <p:ph type="pic" sz="quarter" idx="10"/>
          </p:nvPr>
        </p:nvSpPr>
        <p:spPr>
          <a:xfrm>
            <a:off x="7965065" y="0"/>
            <a:ext cx="4226935" cy="6867236"/>
          </a:xfrm>
          <a:custGeom>
            <a:avLst/>
            <a:gdLst>
              <a:gd name="connsiteX0" fmla="*/ 0 w 3700462"/>
              <a:gd name="connsiteY0" fmla="*/ 0 h 6858000"/>
              <a:gd name="connsiteX1" fmla="*/ 3700462 w 3700462"/>
              <a:gd name="connsiteY1" fmla="*/ 0 h 6858000"/>
              <a:gd name="connsiteX2" fmla="*/ 3700462 w 3700462"/>
              <a:gd name="connsiteY2" fmla="*/ 6858000 h 6858000"/>
              <a:gd name="connsiteX3" fmla="*/ 0 w 3700462"/>
              <a:gd name="connsiteY3" fmla="*/ 6858000 h 6858000"/>
              <a:gd name="connsiteX4" fmla="*/ 0 w 3700462"/>
              <a:gd name="connsiteY4" fmla="*/ 0 h 6858000"/>
              <a:gd name="connsiteX0" fmla="*/ 526473 w 4226935"/>
              <a:gd name="connsiteY0" fmla="*/ 0 h 6867236"/>
              <a:gd name="connsiteX1" fmla="*/ 4226935 w 4226935"/>
              <a:gd name="connsiteY1" fmla="*/ 0 h 6867236"/>
              <a:gd name="connsiteX2" fmla="*/ 4226935 w 4226935"/>
              <a:gd name="connsiteY2" fmla="*/ 6858000 h 6867236"/>
              <a:gd name="connsiteX3" fmla="*/ 0 w 4226935"/>
              <a:gd name="connsiteY3" fmla="*/ 6867236 h 6867236"/>
              <a:gd name="connsiteX4" fmla="*/ 526473 w 4226935"/>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935" h="6867236">
                <a:moveTo>
                  <a:pt x="526473" y="0"/>
                </a:moveTo>
                <a:lnTo>
                  <a:pt x="4226935" y="0"/>
                </a:lnTo>
                <a:lnTo>
                  <a:pt x="4226935" y="6858000"/>
                </a:lnTo>
                <a:lnTo>
                  <a:pt x="0" y="6867236"/>
                </a:lnTo>
                <a:lnTo>
                  <a:pt x="526473" y="0"/>
                </a:lnTo>
                <a:close/>
              </a:path>
            </a:pathLst>
          </a:custGeom>
        </p:spPr>
        <p:txBody>
          <a:bodyPr/>
          <a:lstStyle/>
          <a:p>
            <a:endParaRPr lang="en-AU"/>
          </a:p>
        </p:txBody>
      </p:sp>
    </p:spTree>
    <p:extLst>
      <p:ext uri="{BB962C8B-B14F-4D97-AF65-F5344CB8AC3E}">
        <p14:creationId xmlns:p14="http://schemas.microsoft.com/office/powerpoint/2010/main" val="3307886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9B6A081-1B66-4B97-97C4-3E7D9E3C4ACE}" type="datetimeFigureOut">
              <a:rPr lang="en-AU" smtClean="0"/>
              <a:t>28/11/18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2170698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B6A081-1B66-4B97-97C4-3E7D9E3C4ACE}" type="datetimeFigureOut">
              <a:rPr lang="en-AU" smtClean="0"/>
              <a:t>28/11/18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2032372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9B6A081-1B66-4B97-97C4-3E7D9E3C4ACE}" type="datetimeFigureOut">
              <a:rPr lang="en-AU" smtClean="0"/>
              <a:t>28/11/18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425708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9B6A081-1B66-4B97-97C4-3E7D9E3C4ACE}" type="datetimeFigureOut">
              <a:rPr lang="en-AU" smtClean="0"/>
              <a:t>28/11/18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689203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9B6A081-1B66-4B97-97C4-3E7D9E3C4ACE}" type="datetimeFigureOut">
              <a:rPr lang="en-AU" smtClean="0"/>
              <a:t>28/11/18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1955532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B6A081-1B66-4B97-97C4-3E7D9E3C4ACE}" type="datetimeFigureOut">
              <a:rPr lang="en-AU" smtClean="0"/>
              <a:t>28/11/18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235471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9B6A081-1B66-4B97-97C4-3E7D9E3C4ACE}" type="datetimeFigureOut">
              <a:rPr lang="en-AU" smtClean="0"/>
              <a:t>28/11/18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1799294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9B6A081-1B66-4B97-97C4-3E7D9E3C4ACE}" type="datetimeFigureOut">
              <a:rPr lang="en-AU" smtClean="0"/>
              <a:t>28/11/18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4451BB0-FBD8-4B04-A7DC-4C54E5BCC551}" type="slidenum">
              <a:rPr lang="en-AU" smtClean="0"/>
              <a:t>‹#›</a:t>
            </a:fld>
            <a:endParaRPr lang="en-AU"/>
          </a:p>
        </p:txBody>
      </p:sp>
    </p:spTree>
    <p:extLst>
      <p:ext uri="{BB962C8B-B14F-4D97-AF65-F5344CB8AC3E}">
        <p14:creationId xmlns:p14="http://schemas.microsoft.com/office/powerpoint/2010/main" val="1339675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B6A081-1B66-4B97-97C4-3E7D9E3C4ACE}" type="datetimeFigureOut">
              <a:rPr lang="en-AU" smtClean="0"/>
              <a:t>28/11/18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51BB0-FBD8-4B04-A7DC-4C54E5BCC551}" type="slidenum">
              <a:rPr lang="en-AU" smtClean="0"/>
              <a:t>‹#›</a:t>
            </a:fld>
            <a:endParaRPr lang="en-AU"/>
          </a:p>
        </p:txBody>
      </p:sp>
    </p:spTree>
    <p:extLst>
      <p:ext uri="{BB962C8B-B14F-4D97-AF65-F5344CB8AC3E}">
        <p14:creationId xmlns:p14="http://schemas.microsoft.com/office/powerpoint/2010/main" val="257034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39.jpeg"/><Relationship Id="rId5" Type="http://schemas.openxmlformats.org/officeDocument/2006/relationships/image" Target="../media/image38.tiff"/><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AU" b="1" dirty="0"/>
              <a:t>VDIT: </a:t>
            </a:r>
            <a:r>
              <a:rPr lang="en-AU" dirty="0"/>
              <a:t>THE FUTURE OF EDUCATION AND ICT</a:t>
            </a:r>
          </a:p>
        </p:txBody>
      </p:sp>
      <p:sp>
        <p:nvSpPr>
          <p:cNvPr id="7" name="Subtitle 6"/>
          <p:cNvSpPr>
            <a:spLocks noGrp="1"/>
          </p:cNvSpPr>
          <p:nvPr>
            <p:ph type="subTitle" idx="1"/>
          </p:nvPr>
        </p:nvSpPr>
        <p:spPr>
          <a:xfrm>
            <a:off x="3236453" y="5682529"/>
            <a:ext cx="7460301" cy="890799"/>
          </a:xfrm>
        </p:spPr>
        <p:txBody>
          <a:bodyPr>
            <a:normAutofit fontScale="85000" lnSpcReduction="10000"/>
          </a:bodyPr>
          <a:lstStyle/>
          <a:p>
            <a:r>
              <a:rPr lang="en-AU" dirty="0"/>
              <a:t>Professor Susan Elliott AM</a:t>
            </a:r>
          </a:p>
          <a:p>
            <a:r>
              <a:rPr lang="en-AU" dirty="0"/>
              <a:t>Deputy Vice-Chancellor and Vice-President (Education)</a:t>
            </a:r>
          </a:p>
        </p:txBody>
      </p:sp>
    </p:spTree>
    <p:extLst>
      <p:ext uri="{BB962C8B-B14F-4D97-AF65-F5344CB8AC3E}">
        <p14:creationId xmlns:p14="http://schemas.microsoft.com/office/powerpoint/2010/main" val="3180571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43583"/>
            <a:ext cx="5107021" cy="1196502"/>
          </a:xfrm>
          <a:prstGeom prst="rect">
            <a:avLst/>
          </a:prstGeom>
          <a:solidFill>
            <a:schemeClr val="accent6">
              <a:lumMod val="60000"/>
              <a:lumOff val="4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Rectangle 1"/>
          <p:cNvSpPr/>
          <p:nvPr/>
        </p:nvSpPr>
        <p:spPr>
          <a:xfrm>
            <a:off x="185903" y="1016699"/>
            <a:ext cx="6477544" cy="1077218"/>
          </a:xfrm>
          <a:prstGeom prst="rect">
            <a:avLst/>
          </a:prstGeom>
        </p:spPr>
        <p:txBody>
          <a:bodyPr wrap="square">
            <a:spAutoFit/>
          </a:bodyPr>
          <a:lstStyle/>
          <a:p>
            <a:r>
              <a:rPr lang="en-AU" sz="3200" b="1" dirty="0">
                <a:solidFill>
                  <a:schemeClr val="bg1"/>
                </a:solidFill>
                <a:latin typeface="Arial Narrow" panose="020B0606020202030204" pitchFamily="34" charset="0"/>
              </a:rPr>
              <a:t>TECHNOLOGY ENHANCING EDUCATION DELIVERY</a:t>
            </a:r>
          </a:p>
        </p:txBody>
      </p:sp>
      <p:pic>
        <p:nvPicPr>
          <p:cNvPr id="6" name="Picture 5" descr="A picture containing person, man, standing, front&#13;&#10;&#13;&#10;Description automatically generated">
            <a:extLst>
              <a:ext uri="{FF2B5EF4-FFF2-40B4-BE49-F238E27FC236}">
                <a16:creationId xmlns:a16="http://schemas.microsoft.com/office/drawing/2014/main" id="{277AED9F-2F00-A847-B076-836D1BA04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0" y="12700"/>
            <a:ext cx="12179300" cy="6832600"/>
          </a:xfrm>
          <a:prstGeom prst="rect">
            <a:avLst/>
          </a:prstGeom>
        </p:spPr>
      </p:pic>
      <p:sp>
        <p:nvSpPr>
          <p:cNvPr id="7" name="TextBox 6">
            <a:extLst>
              <a:ext uri="{FF2B5EF4-FFF2-40B4-BE49-F238E27FC236}">
                <a16:creationId xmlns:a16="http://schemas.microsoft.com/office/drawing/2014/main" id="{E8C6B203-95D3-8E41-9E6E-50A2BECFD3C3}"/>
              </a:ext>
            </a:extLst>
          </p:cNvPr>
          <p:cNvSpPr txBox="1"/>
          <p:nvPr/>
        </p:nvSpPr>
        <p:spPr>
          <a:xfrm>
            <a:off x="314444" y="1955419"/>
            <a:ext cx="5937203" cy="430887"/>
          </a:xfrm>
          <a:prstGeom prst="rect">
            <a:avLst/>
          </a:prstGeom>
          <a:noFill/>
        </p:spPr>
        <p:txBody>
          <a:bodyPr wrap="none" rtlCol="0">
            <a:spAutoFit/>
          </a:bodyPr>
          <a:lstStyle/>
          <a:p>
            <a:r>
              <a:rPr lang="en-US" sz="2200" dirty="0">
                <a:solidFill>
                  <a:schemeClr val="bg1"/>
                </a:solidFill>
              </a:rPr>
              <a:t>Video content removed due to file size restrictions</a:t>
            </a:r>
          </a:p>
        </p:txBody>
      </p:sp>
    </p:spTree>
    <p:extLst>
      <p:ext uri="{BB962C8B-B14F-4D97-AF65-F5344CB8AC3E}">
        <p14:creationId xmlns:p14="http://schemas.microsoft.com/office/powerpoint/2010/main" val="3791872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550333" y="2020599"/>
            <a:ext cx="5859704" cy="220339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solidFill>
                  <a:schemeClr val="tx1"/>
                </a:solidFill>
                <a:latin typeface="Arial" panose="020B0604020202020204" pitchFamily="34" charset="0"/>
                <a:cs typeface="Arial" panose="020B0604020202020204" pitchFamily="34" charset="0"/>
              </a:rPr>
              <a:t>To implement an </a:t>
            </a:r>
            <a:r>
              <a:rPr lang="en-US" sz="2400" dirty="0" err="1">
                <a:solidFill>
                  <a:schemeClr val="tx1"/>
                </a:solidFill>
                <a:latin typeface="Arial" panose="020B0604020202020204" pitchFamily="34" charset="0"/>
                <a:cs typeface="Arial" panose="020B0604020202020204" pitchFamily="34" charset="0"/>
              </a:rPr>
              <a:t>eAssessment</a:t>
            </a:r>
            <a:r>
              <a:rPr lang="en-US" sz="2400" dirty="0">
                <a:solidFill>
                  <a:schemeClr val="tx1"/>
                </a:solidFill>
                <a:latin typeface="Arial" panose="020B0604020202020204" pitchFamily="34" charset="0"/>
                <a:cs typeface="Arial" panose="020B0604020202020204" pitchFamily="34" charset="0"/>
              </a:rPr>
              <a:t> solution and build </a:t>
            </a:r>
            <a:r>
              <a:rPr lang="en-US" sz="2400" dirty="0" err="1">
                <a:solidFill>
                  <a:schemeClr val="tx1"/>
                </a:solidFill>
                <a:latin typeface="Arial" panose="020B0604020202020204" pitchFamily="34" charset="0"/>
                <a:cs typeface="Arial" panose="020B0604020202020204" pitchFamily="34" charset="0"/>
              </a:rPr>
              <a:t>organisational</a:t>
            </a:r>
            <a:r>
              <a:rPr lang="en-US" sz="2400" dirty="0">
                <a:solidFill>
                  <a:schemeClr val="tx1"/>
                </a:solidFill>
                <a:latin typeface="Arial" panose="020B0604020202020204" pitchFamily="34" charset="0"/>
                <a:cs typeface="Arial" panose="020B0604020202020204" pitchFamily="34" charset="0"/>
              </a:rPr>
              <a:t> capability so that our students experience assessments that reflect the real world.</a:t>
            </a:r>
          </a:p>
          <a:p>
            <a:endParaRPr lang="en-US" dirty="0"/>
          </a:p>
          <a:p>
            <a:endParaRPr lang="en-US" dirty="0"/>
          </a:p>
        </p:txBody>
      </p:sp>
      <p:sp>
        <p:nvSpPr>
          <p:cNvPr id="6" name="Title 6">
            <a:extLst>
              <a:ext uri="{FF2B5EF4-FFF2-40B4-BE49-F238E27FC236}">
                <a16:creationId xmlns:a16="http://schemas.microsoft.com/office/drawing/2014/main" id="{60E1BEF7-67B1-694A-990B-9EDD7D947625}"/>
              </a:ext>
            </a:extLst>
          </p:cNvPr>
          <p:cNvSpPr txBox="1">
            <a:spLocks/>
          </p:cNvSpPr>
          <p:nvPr/>
        </p:nvSpPr>
        <p:spPr>
          <a:xfrm>
            <a:off x="550332" y="710542"/>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err="1"/>
              <a:t>eAssessment</a:t>
            </a:r>
            <a:endParaRPr lang="en-US" sz="4400" dirty="0"/>
          </a:p>
        </p:txBody>
      </p:sp>
      <p:sp>
        <p:nvSpPr>
          <p:cNvPr id="7" name="Title 6">
            <a:extLst>
              <a:ext uri="{FF2B5EF4-FFF2-40B4-BE49-F238E27FC236}">
                <a16:creationId xmlns:a16="http://schemas.microsoft.com/office/drawing/2014/main" id="{60E1BEF7-67B1-694A-990B-9EDD7D947625}"/>
              </a:ext>
            </a:extLst>
          </p:cNvPr>
          <p:cNvSpPr txBox="1">
            <a:spLocks/>
          </p:cNvSpPr>
          <p:nvPr/>
        </p:nvSpPr>
        <p:spPr>
          <a:xfrm>
            <a:off x="550332" y="417956"/>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a:t>2018</a:t>
            </a:r>
          </a:p>
        </p:txBody>
      </p:sp>
      <p:pic>
        <p:nvPicPr>
          <p:cNvPr id="8" name="Picture 7">
            <a:extLst>
              <a:ext uri="{FF2B5EF4-FFF2-40B4-BE49-F238E27FC236}">
                <a16:creationId xmlns:a16="http://schemas.microsoft.com/office/drawing/2014/main" id="{3A6EFFF9-D3F5-414E-BE10-6E033727627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00582" y="4516582"/>
            <a:ext cx="8691418" cy="2341418"/>
          </a:xfrm>
          <a:prstGeom prst="rect">
            <a:avLst/>
          </a:prstGeom>
          <a:solidFill>
            <a:schemeClr val="bg1"/>
          </a:solidFill>
        </p:spPr>
      </p:pic>
      <p:sp>
        <p:nvSpPr>
          <p:cNvPr id="9" name="TextBox 8"/>
          <p:cNvSpPr txBox="1"/>
          <p:nvPr/>
        </p:nvSpPr>
        <p:spPr>
          <a:xfrm>
            <a:off x="4775200" y="4776993"/>
            <a:ext cx="7204363" cy="2339102"/>
          </a:xfrm>
          <a:prstGeom prst="rect">
            <a:avLst/>
          </a:prstGeom>
          <a:noFill/>
        </p:spPr>
        <p:txBody>
          <a:bodyPr wrap="square" rtlCol="0">
            <a:spAutoFit/>
          </a:bodyPr>
          <a:lstStyle/>
          <a:p>
            <a:r>
              <a:rPr lang="en-US" sz="2400" dirty="0">
                <a:solidFill>
                  <a:schemeClr val="bg1"/>
                </a:solidFill>
                <a:latin typeface="Arial Narrow" panose="020B0606020202030204" pitchFamily="34" charset="0"/>
              </a:rPr>
              <a:t>“The marking of subjective items requires </a:t>
            </a:r>
            <a:r>
              <a:rPr lang="en-US" sz="2400" b="1" dirty="0">
                <a:solidFill>
                  <a:schemeClr val="bg1"/>
                </a:solidFill>
                <a:latin typeface="Arial Narrow" panose="020B0606020202030204" pitchFamily="34" charset="0"/>
              </a:rPr>
              <a:t>half the time </a:t>
            </a:r>
            <a:r>
              <a:rPr lang="en-US" sz="2400" dirty="0">
                <a:solidFill>
                  <a:schemeClr val="bg1"/>
                </a:solidFill>
                <a:latin typeface="Arial Narrow" panose="020B0606020202030204" pitchFamily="34" charset="0"/>
              </a:rPr>
              <a:t>due to a reduction in the time spent handling each paper, reading handwriting, and allocating marks.”</a:t>
            </a:r>
          </a:p>
          <a:p>
            <a:endParaRPr lang="en-US" sz="2400" dirty="0">
              <a:solidFill>
                <a:schemeClr val="bg1"/>
              </a:solidFill>
              <a:latin typeface="Arial Narrow" panose="020B0606020202030204" pitchFamily="34" charset="0"/>
            </a:endParaRPr>
          </a:p>
          <a:p>
            <a:pPr lvl="0" algn="r"/>
            <a:r>
              <a:rPr lang="en-US" sz="1100" dirty="0">
                <a:solidFill>
                  <a:schemeClr val="lt1"/>
                </a:solidFill>
                <a:latin typeface="Arial Narrow"/>
                <a:ea typeface="Arial Narrow"/>
                <a:cs typeface="Arial Narrow"/>
                <a:sym typeface="Arial Narrow"/>
              </a:rPr>
              <a:t>Source: Burr et al. 2016, Key Points to Facilitate the Adoption of Computer-Based Assessments. </a:t>
            </a:r>
            <a:endParaRPr lang="en-US" sz="1100" dirty="0"/>
          </a:p>
          <a:p>
            <a:pPr lvl="0" algn="r"/>
            <a:r>
              <a:rPr lang="en-US" sz="1100" i="1" dirty="0">
                <a:solidFill>
                  <a:schemeClr val="lt1"/>
                </a:solidFill>
                <a:latin typeface="Arial Narrow"/>
                <a:ea typeface="Arial Narrow"/>
                <a:cs typeface="Arial Narrow"/>
                <a:sym typeface="Arial Narrow"/>
              </a:rPr>
              <a:t>Journal of Medical Education and Curricular Development</a:t>
            </a:r>
            <a:endParaRPr lang="en-US" sz="1100" dirty="0">
              <a:solidFill>
                <a:schemeClr val="lt1"/>
              </a:solidFill>
              <a:latin typeface="Arial Narrow"/>
              <a:ea typeface="Arial Narrow"/>
              <a:cs typeface="Arial Narrow"/>
              <a:sym typeface="Arial Narrow"/>
            </a:endParaRPr>
          </a:p>
          <a:p>
            <a:endParaRPr lang="en-US" sz="2800" dirty="0">
              <a:solidFill>
                <a:schemeClr val="bg1"/>
              </a:solidFill>
              <a:latin typeface="Arial Narrow" panose="020B0606020202030204" pitchFamily="34" charset="0"/>
            </a:endParaRPr>
          </a:p>
        </p:txBody>
      </p:sp>
      <p:pic>
        <p:nvPicPr>
          <p:cNvPr id="10" name="Google Shape;380;p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10037" y="710542"/>
            <a:ext cx="5403271" cy="3344222"/>
          </a:xfrm>
          <a:prstGeom prst="rect">
            <a:avLst/>
          </a:prstGeom>
          <a:noFill/>
          <a:ln>
            <a:noFill/>
          </a:ln>
        </p:spPr>
      </p:pic>
    </p:spTree>
    <p:extLst>
      <p:ext uri="{BB962C8B-B14F-4D97-AF65-F5344CB8AC3E}">
        <p14:creationId xmlns:p14="http://schemas.microsoft.com/office/powerpoint/2010/main" val="22322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223010" y="1773530"/>
            <a:ext cx="9842922" cy="211246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0"/>
              </a:spcBef>
            </a:pPr>
            <a:r>
              <a:rPr lang="en-US" sz="2400" b="1" dirty="0">
                <a:solidFill>
                  <a:schemeClr val="tx1"/>
                </a:solidFill>
                <a:latin typeface="Arial" panose="020B0604020202020204" pitchFamily="34" charset="0"/>
                <a:cs typeface="Arial" panose="020B0604020202020204" pitchFamily="34" charset="0"/>
              </a:rPr>
              <a:t>Units: </a:t>
            </a:r>
            <a:r>
              <a:rPr lang="en-US" sz="2400" dirty="0">
                <a:solidFill>
                  <a:schemeClr val="tx1"/>
                </a:solidFill>
                <a:latin typeface="Arial" panose="020B0604020202020204" pitchFamily="34" charset="0"/>
                <a:cs typeface="Arial" panose="020B0604020202020204" pitchFamily="34" charset="0"/>
              </a:rPr>
              <a:t>7 Faculty of Law and 3 Monash College</a:t>
            </a:r>
          </a:p>
          <a:p>
            <a:pPr>
              <a:lnSpc>
                <a:spcPct val="200000"/>
              </a:lnSpc>
              <a:spcBef>
                <a:spcPts val="0"/>
              </a:spcBef>
            </a:pPr>
            <a:r>
              <a:rPr lang="en-US" sz="2400" b="1" dirty="0">
                <a:solidFill>
                  <a:schemeClr val="tx1"/>
                </a:solidFill>
                <a:latin typeface="Arial" panose="020B0604020202020204" pitchFamily="34" charset="0"/>
                <a:cs typeface="Arial" panose="020B0604020202020204" pitchFamily="34" charset="0"/>
              </a:rPr>
              <a:t>Total Students &amp; sittings:</a:t>
            </a:r>
            <a:r>
              <a:rPr lang="en-US" sz="2400" dirty="0">
                <a:solidFill>
                  <a:schemeClr val="tx1"/>
                </a:solidFill>
                <a:latin typeface="Arial" panose="020B0604020202020204" pitchFamily="34" charset="0"/>
                <a:cs typeface="Arial" panose="020B0604020202020204" pitchFamily="34" charset="0"/>
              </a:rPr>
              <a:t> 698 </a:t>
            </a:r>
          </a:p>
          <a:p>
            <a:pPr>
              <a:lnSpc>
                <a:spcPct val="200000"/>
              </a:lnSpc>
              <a:spcBef>
                <a:spcPts val="0"/>
              </a:spcBef>
            </a:pPr>
            <a:r>
              <a:rPr lang="en-US" sz="2400" b="1" dirty="0">
                <a:solidFill>
                  <a:schemeClr val="tx1"/>
                </a:solidFill>
                <a:latin typeface="Arial" panose="020B0604020202020204" pitchFamily="34" charset="0"/>
                <a:cs typeface="Arial" panose="020B0604020202020204" pitchFamily="34" charset="0"/>
              </a:rPr>
              <a:t>Largest exam:</a:t>
            </a:r>
            <a:r>
              <a:rPr lang="en-US" sz="2400" dirty="0">
                <a:solidFill>
                  <a:schemeClr val="tx1"/>
                </a:solidFill>
                <a:latin typeface="Arial" panose="020B0604020202020204" pitchFamily="34" charset="0"/>
                <a:cs typeface="Arial" panose="020B0604020202020204" pitchFamily="34" charset="0"/>
              </a:rPr>
              <a:t> 124 students</a:t>
            </a:r>
          </a:p>
          <a:p>
            <a:pPr>
              <a:lnSpc>
                <a:spcPct val="200000"/>
              </a:lnSpc>
              <a:spcBef>
                <a:spcPts val="0"/>
              </a:spcBef>
            </a:pPr>
            <a:r>
              <a:rPr lang="en-US" sz="2400" b="1" dirty="0">
                <a:solidFill>
                  <a:schemeClr val="tx1"/>
                </a:solidFill>
                <a:latin typeface="Arial" panose="020B0604020202020204" pitchFamily="34" charset="0"/>
                <a:cs typeface="Arial" panose="020B0604020202020204" pitchFamily="34" charset="0"/>
              </a:rPr>
              <a:t>Supplied laptops: </a:t>
            </a:r>
            <a:r>
              <a:rPr lang="en-US" sz="2400" dirty="0">
                <a:solidFill>
                  <a:schemeClr val="tx1"/>
                </a:solidFill>
                <a:latin typeface="Arial" panose="020B0604020202020204" pitchFamily="34" charset="0"/>
                <a:cs typeface="Arial" panose="020B0604020202020204" pitchFamily="34" charset="0"/>
              </a:rPr>
              <a:t>150 HP </a:t>
            </a:r>
            <a:r>
              <a:rPr lang="en-US" sz="2400" dirty="0" err="1">
                <a:solidFill>
                  <a:schemeClr val="tx1"/>
                </a:solidFill>
                <a:latin typeface="Arial" panose="020B0604020202020204" pitchFamily="34" charset="0"/>
                <a:cs typeface="Arial" panose="020B0604020202020204" pitchFamily="34" charset="0"/>
              </a:rPr>
              <a:t>Elitebook</a:t>
            </a:r>
            <a:endParaRPr lang="en-US" sz="2400" dirty="0">
              <a:solidFill>
                <a:schemeClr val="tx1"/>
              </a:solidFill>
              <a:latin typeface="Arial" panose="020B0604020202020204" pitchFamily="34" charset="0"/>
              <a:cs typeface="Arial" panose="020B0604020202020204" pitchFamily="34" charset="0"/>
            </a:endParaRPr>
          </a:p>
          <a:p>
            <a:pPr>
              <a:lnSpc>
                <a:spcPct val="100000"/>
              </a:lnSpc>
              <a:spcBef>
                <a:spcPts val="0"/>
              </a:spcBef>
            </a:pPr>
            <a:r>
              <a:rPr lang="en-US" sz="2400" dirty="0">
                <a:solidFill>
                  <a:schemeClr val="tx1"/>
                </a:solidFill>
              </a:rPr>
              <a:t> </a:t>
            </a:r>
          </a:p>
          <a:p>
            <a:pPr>
              <a:lnSpc>
                <a:spcPct val="100000"/>
              </a:lnSpc>
              <a:spcBef>
                <a:spcPts val="0"/>
              </a:spcBef>
            </a:pPr>
            <a:endParaRPr lang="en-US" sz="2400" dirty="0"/>
          </a:p>
          <a:p>
            <a:pPr>
              <a:lnSpc>
                <a:spcPct val="100000"/>
              </a:lnSpc>
              <a:spcBef>
                <a:spcPts val="0"/>
              </a:spcBef>
            </a:pPr>
            <a:endParaRPr lang="en-US" dirty="0"/>
          </a:p>
          <a:p>
            <a:endParaRPr lang="en-US" dirty="0"/>
          </a:p>
          <a:p>
            <a:endParaRPr lang="en-US" dirty="0"/>
          </a:p>
        </p:txBody>
      </p:sp>
      <p:sp>
        <p:nvSpPr>
          <p:cNvPr id="6" name="Title 6">
            <a:extLst>
              <a:ext uri="{FF2B5EF4-FFF2-40B4-BE49-F238E27FC236}">
                <a16:creationId xmlns:a16="http://schemas.microsoft.com/office/drawing/2014/main" id="{60E1BEF7-67B1-694A-990B-9EDD7D947625}"/>
              </a:ext>
            </a:extLst>
          </p:cNvPr>
          <p:cNvSpPr txBox="1">
            <a:spLocks/>
          </p:cNvSpPr>
          <p:nvPr/>
        </p:nvSpPr>
        <p:spPr>
          <a:xfrm>
            <a:off x="550332" y="710542"/>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a:t>SEMESTER 1, 2018</a:t>
            </a:r>
          </a:p>
        </p:txBody>
      </p:sp>
      <p:sp>
        <p:nvSpPr>
          <p:cNvPr id="7" name="Title 6">
            <a:extLst>
              <a:ext uri="{FF2B5EF4-FFF2-40B4-BE49-F238E27FC236}">
                <a16:creationId xmlns:a16="http://schemas.microsoft.com/office/drawing/2014/main" id="{60E1BEF7-67B1-694A-990B-9EDD7D947625}"/>
              </a:ext>
            </a:extLst>
          </p:cNvPr>
          <p:cNvSpPr txBox="1">
            <a:spLocks/>
          </p:cNvSpPr>
          <p:nvPr/>
        </p:nvSpPr>
        <p:spPr>
          <a:xfrm>
            <a:off x="550332" y="417956"/>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err="1"/>
              <a:t>eAssessment</a:t>
            </a:r>
            <a:r>
              <a:rPr lang="en-US" sz="2400" dirty="0"/>
              <a:t> Key Outcomes</a:t>
            </a:r>
          </a:p>
        </p:txBody>
      </p:sp>
      <p:pic>
        <p:nvPicPr>
          <p:cNvPr id="13" name="Picture Placeholder 12"/>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b="-218"/>
          <a:stretch/>
        </p:blipFill>
        <p:spPr>
          <a:xfrm>
            <a:off x="7965065" y="-1"/>
            <a:ext cx="4226935" cy="7000407"/>
          </a:xfrm>
        </p:spPr>
      </p:pic>
    </p:spTree>
    <p:extLst>
      <p:ext uri="{BB962C8B-B14F-4D97-AF65-F5344CB8AC3E}">
        <p14:creationId xmlns:p14="http://schemas.microsoft.com/office/powerpoint/2010/main" val="935771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 name="Rectangle 1"/>
          <p:cNvSpPr/>
          <p:nvPr/>
        </p:nvSpPr>
        <p:spPr>
          <a:xfrm>
            <a:off x="0" y="321549"/>
            <a:ext cx="5381842" cy="1144482"/>
          </a:xfrm>
          <a:prstGeom prst="rect">
            <a:avLst/>
          </a:prstGeom>
          <a:solidFill>
            <a:srgbClr val="00416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3" name="Google Shape;263;p35"/>
          <p:cNvSpPr txBox="1">
            <a:spLocks noGrp="1"/>
          </p:cNvSpPr>
          <p:nvPr>
            <p:ph type="body" idx="4294967295"/>
          </p:nvPr>
        </p:nvSpPr>
        <p:spPr>
          <a:xfrm>
            <a:off x="6672433" y="1016161"/>
            <a:ext cx="5348880" cy="4922838"/>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AU" sz="2200" b="1" dirty="0">
                <a:latin typeface="Arial Narrow" panose="020B0606020202030204" pitchFamily="34" charset="0"/>
              </a:rPr>
              <a:t>    </a:t>
            </a:r>
            <a:r>
              <a:rPr lang="en-AU" sz="2200" b="1" i="0" u="none" strike="noStrike" cap="none" dirty="0">
                <a:solidFill>
                  <a:schemeClr val="dk1"/>
                </a:solidFill>
                <a:latin typeface="Arial Narrow" panose="020B0606020202030204" pitchFamily="34" charset="0"/>
                <a:ea typeface="Calibri"/>
                <a:cs typeface="Calibri"/>
                <a:sym typeface="Calibri"/>
              </a:rPr>
              <a:t>Scale </a:t>
            </a:r>
            <a:endParaRPr sz="2200" b="1" dirty="0">
              <a:latin typeface="Arial Narrow" panose="020B0606020202030204" pitchFamily="34" charset="0"/>
            </a:endParaRPr>
          </a:p>
          <a:p>
            <a:pPr marL="228600" marR="0" lvl="0" indent="0" algn="l" rtl="0">
              <a:lnSpc>
                <a:spcPct val="115000"/>
              </a:lnSpc>
              <a:spcBef>
                <a:spcPts val="2800"/>
              </a:spcBef>
              <a:spcAft>
                <a:spcPts val="0"/>
              </a:spcAft>
              <a:buNone/>
            </a:pPr>
            <a:r>
              <a:rPr lang="en-AU" sz="2200" b="1" i="0" u="none" strike="noStrike" cap="none" dirty="0">
                <a:solidFill>
                  <a:schemeClr val="dk1"/>
                </a:solidFill>
                <a:latin typeface="Arial Narrow" panose="020B0606020202030204" pitchFamily="34" charset="0"/>
                <a:ea typeface="Calibri"/>
                <a:cs typeface="Calibri"/>
                <a:sym typeface="Calibri"/>
              </a:rPr>
              <a:t>Extend question types</a:t>
            </a:r>
            <a:endParaRPr sz="2200" b="1" dirty="0">
              <a:latin typeface="Arial Narrow" panose="020B0606020202030204" pitchFamily="34" charset="0"/>
            </a:endParaRPr>
          </a:p>
          <a:p>
            <a:pPr marL="228600" marR="0" lvl="0" indent="0" algn="l" rtl="0">
              <a:lnSpc>
                <a:spcPct val="115000"/>
              </a:lnSpc>
              <a:spcBef>
                <a:spcPts val="2800"/>
              </a:spcBef>
              <a:spcAft>
                <a:spcPts val="0"/>
              </a:spcAft>
              <a:buNone/>
            </a:pPr>
            <a:r>
              <a:rPr lang="en-AU" sz="2200" b="1" i="0" u="none" strike="noStrike" cap="none" dirty="0">
                <a:solidFill>
                  <a:schemeClr val="dk1"/>
                </a:solidFill>
                <a:latin typeface="Arial Narrow" panose="020B0606020202030204" pitchFamily="34" charset="0"/>
                <a:ea typeface="Calibri"/>
                <a:cs typeface="Calibri"/>
                <a:sym typeface="Calibri"/>
              </a:rPr>
              <a:t>Maintain platform stability and security</a:t>
            </a:r>
            <a:endParaRPr sz="2200" b="1" dirty="0">
              <a:latin typeface="Arial Narrow" panose="020B0606020202030204" pitchFamily="34" charset="0"/>
            </a:endParaRPr>
          </a:p>
          <a:p>
            <a:pPr marL="228600" marR="0" lvl="0" indent="0" algn="l" rtl="0">
              <a:lnSpc>
                <a:spcPct val="115000"/>
              </a:lnSpc>
              <a:spcBef>
                <a:spcPts val="2800"/>
              </a:spcBef>
              <a:spcAft>
                <a:spcPts val="0"/>
              </a:spcAft>
              <a:buNone/>
            </a:pPr>
            <a:r>
              <a:rPr lang="en-AU" sz="2200" b="1" i="0" u="none" strike="noStrike" cap="none" dirty="0">
                <a:solidFill>
                  <a:schemeClr val="dk1"/>
                </a:solidFill>
                <a:latin typeface="Arial Narrow" panose="020B0606020202030204" pitchFamily="34" charset="0"/>
                <a:ea typeface="Calibri"/>
                <a:cs typeface="Calibri"/>
                <a:sym typeface="Calibri"/>
              </a:rPr>
              <a:t>Introduce BYOD in limited capacity</a:t>
            </a:r>
            <a:endParaRPr sz="2200" b="1" dirty="0">
              <a:latin typeface="Arial Narrow" panose="020B0606020202030204" pitchFamily="34" charset="0"/>
            </a:endParaRPr>
          </a:p>
          <a:p>
            <a:pPr marL="228600" marR="0" lvl="0" indent="0" algn="l" rtl="0">
              <a:lnSpc>
                <a:spcPct val="115000"/>
              </a:lnSpc>
              <a:spcBef>
                <a:spcPts val="2800"/>
              </a:spcBef>
              <a:spcAft>
                <a:spcPts val="0"/>
              </a:spcAft>
              <a:buNone/>
            </a:pPr>
            <a:r>
              <a:rPr lang="en-AU" sz="2200" b="1" i="0" u="none" strike="noStrike" cap="none" dirty="0">
                <a:solidFill>
                  <a:schemeClr val="dk1"/>
                </a:solidFill>
                <a:latin typeface="Arial Narrow" panose="020B0606020202030204" pitchFamily="34" charset="0"/>
                <a:ea typeface="Calibri"/>
                <a:cs typeface="Calibri"/>
                <a:sym typeface="Calibri"/>
              </a:rPr>
              <a:t>Question Bank  &amp; </a:t>
            </a:r>
            <a:r>
              <a:rPr lang="en-AU" sz="2200" b="1" dirty="0">
                <a:latin typeface="Arial Narrow" panose="020B0606020202030204" pitchFamily="34" charset="0"/>
                <a:ea typeface="Calibri"/>
                <a:cs typeface="Calibri"/>
                <a:sym typeface="Calibri"/>
              </a:rPr>
              <a:t>Learning Analytics</a:t>
            </a:r>
            <a:endParaRPr sz="2200" b="1" i="0" u="none" strike="noStrike" cap="none" dirty="0">
              <a:solidFill>
                <a:schemeClr val="dk1"/>
              </a:solidFill>
              <a:latin typeface="Arial Narrow" panose="020B0606020202030204" pitchFamily="34" charset="0"/>
              <a:ea typeface="Calibri"/>
              <a:cs typeface="Calibri"/>
              <a:sym typeface="Calibri"/>
            </a:endParaRPr>
          </a:p>
          <a:p>
            <a:pPr marL="228600" marR="0" lvl="0" indent="0" algn="l" rtl="0">
              <a:lnSpc>
                <a:spcPct val="115000"/>
              </a:lnSpc>
              <a:spcBef>
                <a:spcPts val="2800"/>
              </a:spcBef>
              <a:spcAft>
                <a:spcPts val="0"/>
              </a:spcAft>
              <a:buNone/>
            </a:pPr>
            <a:r>
              <a:rPr lang="en-AU" sz="2200" b="1" dirty="0">
                <a:latin typeface="Arial Narrow" panose="020B0606020202030204" pitchFamily="34" charset="0"/>
              </a:rPr>
              <a:t>A</a:t>
            </a:r>
            <a:r>
              <a:rPr lang="en-AU" sz="2200" b="1" i="0" u="none" strike="noStrike" cap="none" dirty="0">
                <a:solidFill>
                  <a:schemeClr val="dk1"/>
                </a:solidFill>
                <a:latin typeface="Arial Narrow" panose="020B0606020202030204" pitchFamily="34" charset="0"/>
                <a:ea typeface="Calibri"/>
                <a:cs typeface="Calibri"/>
                <a:sym typeface="Calibri"/>
              </a:rPr>
              <a:t>uthentic </a:t>
            </a:r>
            <a:r>
              <a:rPr lang="en-AU" sz="2200" b="1" dirty="0">
                <a:latin typeface="Arial Narrow" panose="020B0606020202030204" pitchFamily="34" charset="0"/>
              </a:rPr>
              <a:t>A</a:t>
            </a:r>
            <a:r>
              <a:rPr lang="en-AU" sz="2200" b="1" i="0" u="none" strike="noStrike" cap="none" dirty="0">
                <a:solidFill>
                  <a:schemeClr val="dk1"/>
                </a:solidFill>
                <a:latin typeface="Arial Narrow" panose="020B0606020202030204" pitchFamily="34" charset="0"/>
                <a:ea typeface="Calibri"/>
                <a:cs typeface="Calibri"/>
                <a:sym typeface="Calibri"/>
              </a:rPr>
              <a:t>ssessment at Monash</a:t>
            </a:r>
            <a:endParaRPr sz="2200" b="1" i="0" u="none" strike="noStrike" cap="none" dirty="0">
              <a:solidFill>
                <a:schemeClr val="dk1"/>
              </a:solidFill>
              <a:latin typeface="Arial Narrow" panose="020B0606020202030204" pitchFamily="34" charset="0"/>
              <a:ea typeface="Calibri"/>
              <a:cs typeface="Calibri"/>
              <a:sym typeface="Calibri"/>
            </a:endParaRPr>
          </a:p>
          <a:p>
            <a:pPr marL="228600" marR="0" lvl="0" indent="0" algn="l" rtl="0">
              <a:lnSpc>
                <a:spcPct val="115000"/>
              </a:lnSpc>
              <a:spcBef>
                <a:spcPts val="2800"/>
              </a:spcBef>
              <a:spcAft>
                <a:spcPts val="0"/>
              </a:spcAft>
              <a:buNone/>
            </a:pPr>
            <a:r>
              <a:rPr lang="en-AU" sz="2200" b="1" dirty="0">
                <a:latin typeface="Arial Narrow" panose="020B0606020202030204" pitchFamily="34" charset="0"/>
                <a:ea typeface="Calibri"/>
                <a:cs typeface="Calibri"/>
                <a:sym typeface="Calibri"/>
              </a:rPr>
              <a:t>Improving marking experience</a:t>
            </a:r>
            <a:endParaRPr sz="2200" b="1" dirty="0">
              <a:latin typeface="Arial Narrow" panose="020B0606020202030204" pitchFamily="34" charset="0"/>
              <a:ea typeface="Calibri"/>
              <a:cs typeface="Calibri"/>
              <a:sym typeface="Calibri"/>
            </a:endParaRPr>
          </a:p>
          <a:p>
            <a:pPr marL="228600" marR="0" lvl="0" indent="-50800" algn="l" rtl="0">
              <a:lnSpc>
                <a:spcPct val="115000"/>
              </a:lnSpc>
              <a:spcBef>
                <a:spcPts val="2800"/>
              </a:spcBef>
              <a:spcAft>
                <a:spcPts val="0"/>
              </a:spcAft>
              <a:buClr>
                <a:schemeClr val="dk1"/>
              </a:buClr>
              <a:buSzPts val="2800"/>
              <a:buFont typeface="Arial"/>
              <a:buNone/>
            </a:pPr>
            <a:endParaRPr sz="2200" b="0" i="0" u="none" strike="noStrike" cap="none" dirty="0">
              <a:solidFill>
                <a:schemeClr val="dk1"/>
              </a:solidFill>
              <a:latin typeface="Calibri"/>
              <a:ea typeface="Calibri"/>
              <a:cs typeface="Calibri"/>
              <a:sym typeface="Calibri"/>
            </a:endParaRPr>
          </a:p>
        </p:txBody>
      </p:sp>
      <p:grpSp>
        <p:nvGrpSpPr>
          <p:cNvPr id="264" name="Google Shape;264;p35"/>
          <p:cNvGrpSpPr/>
          <p:nvPr/>
        </p:nvGrpSpPr>
        <p:grpSpPr>
          <a:xfrm>
            <a:off x="5951032" y="970109"/>
            <a:ext cx="721401" cy="4338928"/>
            <a:chOff x="126038" y="1685663"/>
            <a:chExt cx="825213" cy="4995312"/>
          </a:xfrm>
        </p:grpSpPr>
        <p:pic>
          <p:nvPicPr>
            <p:cNvPr id="265" name="Google Shape;265;p35" descr="Upward trend"/>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0288" y="1685663"/>
              <a:ext cx="684800" cy="684800"/>
            </a:xfrm>
            <a:prstGeom prst="rect">
              <a:avLst/>
            </a:prstGeom>
            <a:noFill/>
            <a:ln>
              <a:noFill/>
            </a:ln>
          </p:spPr>
        </p:pic>
        <p:pic>
          <p:nvPicPr>
            <p:cNvPr id="266" name="Google Shape;266;p35" descr="Network"/>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74125" y="2525299"/>
              <a:ext cx="777125" cy="777125"/>
            </a:xfrm>
            <a:prstGeom prst="rect">
              <a:avLst/>
            </a:prstGeom>
            <a:noFill/>
            <a:ln>
              <a:noFill/>
            </a:ln>
          </p:spPr>
        </p:pic>
        <p:pic>
          <p:nvPicPr>
            <p:cNvPr id="267" name="Google Shape;267;p35" descr="Laptop"/>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04691" y="4160676"/>
              <a:ext cx="608575" cy="608575"/>
            </a:xfrm>
            <a:prstGeom prst="rect">
              <a:avLst/>
            </a:prstGeom>
            <a:noFill/>
            <a:ln>
              <a:noFill/>
            </a:ln>
          </p:spPr>
        </p:pic>
        <p:pic>
          <p:nvPicPr>
            <p:cNvPr id="268" name="Google Shape;268;p35" descr="Mountains"/>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10803" y="3457248"/>
              <a:ext cx="684800" cy="684800"/>
            </a:xfrm>
            <a:prstGeom prst="rect">
              <a:avLst/>
            </a:prstGeom>
            <a:noFill/>
            <a:ln>
              <a:noFill/>
            </a:ln>
          </p:spPr>
        </p:pic>
        <p:pic>
          <p:nvPicPr>
            <p:cNvPr id="269" name="Google Shape;269;p35"/>
            <p:cNvPicPr preferRelativeResize="0"/>
            <p:nvPr/>
          </p:nvPicPr>
          <p:blipFill>
            <a:blip r:embed="rId7" cstate="email">
              <a:alphaModFix/>
              <a:extLst>
                <a:ext uri="{28A0092B-C50C-407E-A947-70E740481C1C}">
                  <a14:useLocalDpi xmlns:a14="http://schemas.microsoft.com/office/drawing/2010/main"/>
                </a:ext>
              </a:extLst>
            </a:blip>
            <a:stretch>
              <a:fillRect/>
            </a:stretch>
          </p:blipFill>
          <p:spPr>
            <a:xfrm>
              <a:off x="126038" y="4917450"/>
              <a:ext cx="777125" cy="777125"/>
            </a:xfrm>
            <a:prstGeom prst="rect">
              <a:avLst/>
            </a:prstGeom>
            <a:noFill/>
            <a:ln>
              <a:noFill/>
            </a:ln>
          </p:spPr>
        </p:pic>
        <p:pic>
          <p:nvPicPr>
            <p:cNvPr id="270" name="Google Shape;270;p35"/>
            <p:cNvPicPr preferRelativeResize="0"/>
            <p:nvPr/>
          </p:nvPicPr>
          <p:blipFill>
            <a:blip r:embed="rId8" cstate="email">
              <a:alphaModFix/>
              <a:extLst>
                <a:ext uri="{28A0092B-C50C-407E-A947-70E740481C1C}">
                  <a14:useLocalDpi xmlns:a14="http://schemas.microsoft.com/office/drawing/2010/main"/>
                </a:ext>
              </a:extLst>
            </a:blip>
            <a:stretch>
              <a:fillRect/>
            </a:stretch>
          </p:blipFill>
          <p:spPr>
            <a:xfrm>
              <a:off x="134600" y="5996175"/>
              <a:ext cx="684800" cy="684800"/>
            </a:xfrm>
            <a:prstGeom prst="rect">
              <a:avLst/>
            </a:prstGeom>
            <a:noFill/>
            <a:ln>
              <a:noFill/>
            </a:ln>
          </p:spPr>
        </p:pic>
      </p:grpSp>
      <p:pic>
        <p:nvPicPr>
          <p:cNvPr id="271" name="Google Shape;271;p35"/>
          <p:cNvPicPr preferRelativeResize="0"/>
          <p:nvPr/>
        </p:nvPicPr>
        <p:blipFill>
          <a:blip r:embed="rId9" cstate="email">
            <a:alphaModFix/>
            <a:extLst>
              <a:ext uri="{28A0092B-C50C-407E-A947-70E740481C1C}">
                <a14:useLocalDpi xmlns:a14="http://schemas.microsoft.com/office/drawing/2010/main"/>
              </a:ext>
            </a:extLst>
          </a:blip>
          <a:stretch>
            <a:fillRect/>
          </a:stretch>
        </p:blipFill>
        <p:spPr>
          <a:xfrm>
            <a:off x="6027495" y="5462801"/>
            <a:ext cx="568475" cy="476198"/>
          </a:xfrm>
          <a:prstGeom prst="rect">
            <a:avLst/>
          </a:prstGeom>
          <a:noFill/>
          <a:ln>
            <a:noFill/>
          </a:ln>
        </p:spPr>
      </p:pic>
      <p:sp>
        <p:nvSpPr>
          <p:cNvPr id="15" name="Title 6">
            <a:extLst>
              <a:ext uri="{FF2B5EF4-FFF2-40B4-BE49-F238E27FC236}">
                <a16:creationId xmlns:a16="http://schemas.microsoft.com/office/drawing/2014/main" id="{60E1BEF7-67B1-694A-990B-9EDD7D947625}"/>
              </a:ext>
            </a:extLst>
          </p:cNvPr>
          <p:cNvSpPr txBox="1">
            <a:spLocks/>
          </p:cNvSpPr>
          <p:nvPr/>
        </p:nvSpPr>
        <p:spPr>
          <a:xfrm>
            <a:off x="550332" y="710542"/>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err="1">
                <a:solidFill>
                  <a:schemeClr val="bg1"/>
                </a:solidFill>
              </a:rPr>
              <a:t>eAssessment</a:t>
            </a:r>
            <a:endParaRPr lang="en-US" sz="4400" dirty="0">
              <a:solidFill>
                <a:schemeClr val="bg1"/>
              </a:solidFill>
            </a:endParaRPr>
          </a:p>
        </p:txBody>
      </p:sp>
      <p:sp>
        <p:nvSpPr>
          <p:cNvPr id="16" name="Title 6">
            <a:extLst>
              <a:ext uri="{FF2B5EF4-FFF2-40B4-BE49-F238E27FC236}">
                <a16:creationId xmlns:a16="http://schemas.microsoft.com/office/drawing/2014/main" id="{60E1BEF7-67B1-694A-990B-9EDD7D947625}"/>
              </a:ext>
            </a:extLst>
          </p:cNvPr>
          <p:cNvSpPr txBox="1">
            <a:spLocks/>
          </p:cNvSpPr>
          <p:nvPr/>
        </p:nvSpPr>
        <p:spPr>
          <a:xfrm>
            <a:off x="550332" y="417956"/>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a:solidFill>
                  <a:schemeClr val="bg1"/>
                </a:solidFill>
              </a:rPr>
              <a:t>Future Focus</a:t>
            </a:r>
          </a:p>
        </p:txBody>
      </p:sp>
      <p:pic>
        <p:nvPicPr>
          <p:cNvPr id="17" name="Google Shape;226;p30"/>
          <p:cNvPicPr preferRelativeResize="0"/>
          <p:nvPr/>
        </p:nvPicPr>
        <p:blipFill>
          <a:blip r:embed="rId10" cstate="email">
            <a:alphaModFix/>
            <a:extLst>
              <a:ext uri="{28A0092B-C50C-407E-A947-70E740481C1C}">
                <a14:useLocalDpi xmlns:a14="http://schemas.microsoft.com/office/drawing/2010/main"/>
              </a:ext>
            </a:extLst>
          </a:blip>
          <a:stretch>
            <a:fillRect/>
          </a:stretch>
        </p:blipFill>
        <p:spPr>
          <a:xfrm>
            <a:off x="550332" y="4097850"/>
            <a:ext cx="2155386" cy="1812062"/>
          </a:xfrm>
          <a:prstGeom prst="rect">
            <a:avLst/>
          </a:prstGeom>
          <a:noFill/>
          <a:ln>
            <a:noFill/>
          </a:ln>
          <a:effectLst>
            <a:outerShdw blurRad="57150" dist="19050" dir="5400000" algn="bl" rotWithShape="0">
              <a:srgbClr val="000000">
                <a:alpha val="50000"/>
              </a:srgbClr>
            </a:outerShdw>
          </a:effectLst>
        </p:spPr>
      </p:pic>
      <p:pic>
        <p:nvPicPr>
          <p:cNvPr id="18" name="Google Shape;227;p30"/>
          <p:cNvPicPr preferRelativeResize="0"/>
          <p:nvPr/>
        </p:nvPicPr>
        <p:blipFill>
          <a:blip r:embed="rId11" cstate="email">
            <a:alphaModFix/>
            <a:extLst>
              <a:ext uri="{28A0092B-C50C-407E-A947-70E740481C1C}">
                <a14:useLocalDpi xmlns:a14="http://schemas.microsoft.com/office/drawing/2010/main"/>
              </a:ext>
            </a:extLst>
          </a:blip>
          <a:stretch>
            <a:fillRect/>
          </a:stretch>
        </p:blipFill>
        <p:spPr>
          <a:xfrm>
            <a:off x="2722031" y="4100947"/>
            <a:ext cx="2659811" cy="1838052"/>
          </a:xfrm>
          <a:prstGeom prst="rect">
            <a:avLst/>
          </a:prstGeom>
          <a:noFill/>
          <a:ln>
            <a:noFill/>
          </a:ln>
          <a:effectLst>
            <a:outerShdw blurRad="57150" dist="19050" dir="5400000" algn="bl" rotWithShape="0">
              <a:srgbClr val="000000">
                <a:alpha val="50000"/>
              </a:srgbClr>
            </a:outerShdw>
          </a:effectLst>
        </p:spPr>
      </p:pic>
      <p:pic>
        <p:nvPicPr>
          <p:cNvPr id="20" name="Google Shape;248;p3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69863" y="1704856"/>
            <a:ext cx="3228362" cy="2270129"/>
          </a:xfrm>
          <a:prstGeom prst="rect">
            <a:avLst/>
          </a:prstGeom>
          <a:noFill/>
          <a:ln>
            <a:noFill/>
          </a:ln>
        </p:spPr>
      </p:pic>
    </p:spTree>
    <p:extLst>
      <p:ext uri="{BB962C8B-B14F-4D97-AF65-F5344CB8AC3E}">
        <p14:creationId xmlns:p14="http://schemas.microsoft.com/office/powerpoint/2010/main" val="2414526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3745" y="2890981"/>
            <a:ext cx="2881745" cy="369332"/>
          </a:xfrm>
          <a:prstGeom prst="rect">
            <a:avLst/>
          </a:prstGeom>
          <a:noFill/>
        </p:spPr>
        <p:txBody>
          <a:bodyPr wrap="square" rtlCol="0">
            <a:spAutoFit/>
          </a:bodyPr>
          <a:lstStyle/>
          <a:p>
            <a:endParaRPr lang="en-AU" dirty="0"/>
          </a:p>
        </p:txBody>
      </p:sp>
      <p:pic>
        <p:nvPicPr>
          <p:cNvPr id="5" name="Picture 4" descr="Embedded video removed due to file size restrictions">
            <a:extLst>
              <a:ext uri="{FF2B5EF4-FFF2-40B4-BE49-F238E27FC236}">
                <a16:creationId xmlns:a16="http://schemas.microsoft.com/office/drawing/2014/main" id="{345E4FD9-8A1C-D547-80A8-0F9DBBFEA194}"/>
              </a:ext>
              <a:ext uri="{C183D7F6-B498-43B3-948B-1728B52AA6E4}">
                <adec:decorative xmlns:adec="http://schemas.microsoft.com/office/drawing/2017/decorative" val="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0" y="0"/>
            <a:ext cx="12179300" cy="6858000"/>
          </a:xfrm>
          <a:prstGeom prst="rect">
            <a:avLst/>
          </a:prstGeom>
        </p:spPr>
      </p:pic>
      <p:sp>
        <p:nvSpPr>
          <p:cNvPr id="6" name="TextBox 5">
            <a:extLst>
              <a:ext uri="{FF2B5EF4-FFF2-40B4-BE49-F238E27FC236}">
                <a16:creationId xmlns:a16="http://schemas.microsoft.com/office/drawing/2014/main" id="{A0B9CAEE-7963-5C40-9971-7B4486DADC6C}"/>
              </a:ext>
            </a:extLst>
          </p:cNvPr>
          <p:cNvSpPr txBox="1"/>
          <p:nvPr/>
        </p:nvSpPr>
        <p:spPr>
          <a:xfrm>
            <a:off x="625642" y="6352674"/>
            <a:ext cx="5994911" cy="430887"/>
          </a:xfrm>
          <a:prstGeom prst="rect">
            <a:avLst/>
          </a:prstGeom>
          <a:noFill/>
        </p:spPr>
        <p:txBody>
          <a:bodyPr wrap="none" rtlCol="0">
            <a:spAutoFit/>
          </a:bodyPr>
          <a:lstStyle/>
          <a:p>
            <a:r>
              <a:rPr lang="en-US" sz="2200" dirty="0">
                <a:solidFill>
                  <a:schemeClr val="bg1"/>
                </a:solidFill>
              </a:rPr>
              <a:t>Video content removed due to file size restrictions</a:t>
            </a:r>
            <a:r>
              <a:rPr lang="en-US" dirty="0"/>
              <a:t>.</a:t>
            </a:r>
          </a:p>
        </p:txBody>
      </p:sp>
    </p:spTree>
    <p:extLst>
      <p:ext uri="{BB962C8B-B14F-4D97-AF65-F5344CB8AC3E}">
        <p14:creationId xmlns:p14="http://schemas.microsoft.com/office/powerpoint/2010/main" val="4053991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321549"/>
            <a:ext cx="6825343" cy="1144482"/>
          </a:xfrm>
          <a:prstGeom prst="rect">
            <a:avLst/>
          </a:prstGeom>
          <a:solidFill>
            <a:srgbClr val="00416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Shape 185"/>
          <p:cNvSpPr txBox="1">
            <a:spLocks/>
          </p:cNvSpPr>
          <p:nvPr/>
        </p:nvSpPr>
        <p:spPr>
          <a:xfrm>
            <a:off x="490846" y="1517073"/>
            <a:ext cx="6814457" cy="5648695"/>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9700" indent="0">
              <a:lnSpc>
                <a:spcPct val="150000"/>
              </a:lnSpc>
              <a:buClr>
                <a:srgbClr val="000000"/>
              </a:buClr>
              <a:buSzPts val="1400"/>
              <a:buNone/>
            </a:pPr>
            <a:r>
              <a:rPr lang="en-AU" sz="2000" b="1" dirty="0">
                <a:latin typeface="Arial" panose="020B0604020202020204" pitchFamily="34" charset="0"/>
                <a:cs typeface="Arial" panose="020B0604020202020204" pitchFamily="34" charset="0"/>
              </a:rPr>
              <a:t>39 units across 5 faculties</a:t>
            </a:r>
          </a:p>
          <a:p>
            <a:pPr marL="457200" indent="-317500">
              <a:lnSpc>
                <a:spcPct val="150000"/>
              </a:lnSpc>
              <a:buClr>
                <a:srgbClr val="000000"/>
              </a:buClr>
              <a:buSzPts val="1400"/>
              <a:buFont typeface="Calibri"/>
              <a:buChar char="●"/>
            </a:pPr>
            <a:r>
              <a:rPr lang="en-AU" sz="2000" dirty="0">
                <a:latin typeface="Arial" panose="020B0604020202020204" pitchFamily="34" charset="0"/>
                <a:cs typeface="Arial" panose="020B0604020202020204" pitchFamily="34" charset="0"/>
              </a:rPr>
              <a:t>Student access granted via Citrix</a:t>
            </a:r>
          </a:p>
          <a:p>
            <a:pPr marL="457200" indent="-317500">
              <a:lnSpc>
                <a:spcPct val="150000"/>
              </a:lnSpc>
              <a:buClr>
                <a:srgbClr val="000000"/>
              </a:buClr>
              <a:buSzPts val="1400"/>
              <a:buFont typeface="Calibri"/>
              <a:buChar char="●"/>
            </a:pPr>
            <a:r>
              <a:rPr lang="en-AU" sz="2000" dirty="0">
                <a:latin typeface="Arial" panose="020B0604020202020204" pitchFamily="34" charset="0"/>
                <a:cs typeface="Arial" panose="020B0604020202020204" pitchFamily="34" charset="0"/>
              </a:rPr>
              <a:t>Bursaries provided for identified low SES students</a:t>
            </a:r>
          </a:p>
          <a:p>
            <a:pPr marL="457200" indent="-317500">
              <a:lnSpc>
                <a:spcPct val="150000"/>
              </a:lnSpc>
              <a:buClr>
                <a:srgbClr val="000000"/>
              </a:buClr>
              <a:buSzPts val="1400"/>
              <a:buFont typeface="Calibri"/>
              <a:buChar char="●"/>
            </a:pPr>
            <a:r>
              <a:rPr lang="en-AU" sz="2000" dirty="0">
                <a:latin typeface="Arial" panose="020B0604020202020204" pitchFamily="34" charset="0"/>
                <a:cs typeface="Arial" panose="020B0604020202020204" pitchFamily="34" charset="0"/>
              </a:rPr>
              <a:t>Ongoing technical work to automate features</a:t>
            </a:r>
          </a:p>
          <a:p>
            <a:pPr marL="457200" indent="-317500">
              <a:lnSpc>
                <a:spcPct val="150000"/>
              </a:lnSpc>
              <a:buClr>
                <a:srgbClr val="000000"/>
              </a:buClr>
              <a:buSzPts val="1400"/>
              <a:buFont typeface="Calibri"/>
              <a:buChar char="●"/>
            </a:pPr>
            <a:r>
              <a:rPr lang="en-AU" sz="2000" dirty="0">
                <a:latin typeface="Arial" panose="020B0604020202020204" pitchFamily="34" charset="0"/>
                <a:cs typeface="Arial" panose="020B0604020202020204" pitchFamily="34" charset="0"/>
              </a:rPr>
              <a:t>End of semester evaluation to cover:</a:t>
            </a:r>
          </a:p>
          <a:p>
            <a:pPr lvl="1" indent="-317500">
              <a:lnSpc>
                <a:spcPct val="100000"/>
              </a:lnSpc>
              <a:spcBef>
                <a:spcPts val="1000"/>
              </a:spcBef>
              <a:buClr>
                <a:srgbClr val="000000"/>
              </a:buClr>
              <a:buSzPts val="1400"/>
              <a:buFont typeface="Calibri"/>
              <a:buChar char="●"/>
            </a:pPr>
            <a:r>
              <a:rPr lang="en-AU" sz="1800" dirty="0">
                <a:latin typeface="Arial" panose="020B0604020202020204" pitchFamily="34" charset="0"/>
                <a:cs typeface="Arial" panose="020B0604020202020204" pitchFamily="34" charset="0"/>
              </a:rPr>
              <a:t>Service stability</a:t>
            </a:r>
          </a:p>
          <a:p>
            <a:pPr lvl="1" indent="-317500">
              <a:lnSpc>
                <a:spcPct val="100000"/>
              </a:lnSpc>
              <a:spcBef>
                <a:spcPts val="1000"/>
              </a:spcBef>
              <a:buClr>
                <a:srgbClr val="000000"/>
              </a:buClr>
              <a:buSzPts val="1400"/>
              <a:buFont typeface="Calibri"/>
              <a:buChar char="●"/>
            </a:pPr>
            <a:r>
              <a:rPr lang="en-AU" sz="1800" dirty="0">
                <a:latin typeface="Arial" panose="020B0604020202020204" pitchFamily="34" charset="0"/>
                <a:cs typeface="Arial" panose="020B0604020202020204" pitchFamily="34" charset="0"/>
              </a:rPr>
              <a:t>Usage statistics</a:t>
            </a:r>
          </a:p>
          <a:p>
            <a:pPr lvl="1" indent="-317500">
              <a:lnSpc>
                <a:spcPct val="100000"/>
              </a:lnSpc>
              <a:spcBef>
                <a:spcPts val="1000"/>
              </a:spcBef>
              <a:buClr>
                <a:srgbClr val="000000"/>
              </a:buClr>
              <a:buSzPts val="1400"/>
              <a:buFont typeface="Calibri"/>
              <a:buChar char="●"/>
            </a:pPr>
            <a:r>
              <a:rPr lang="en-AU" sz="1800" dirty="0">
                <a:latin typeface="Arial" panose="020B0604020202020204" pitchFamily="34" charset="0"/>
                <a:cs typeface="Arial" panose="020B0604020202020204" pitchFamily="34" charset="0"/>
              </a:rPr>
              <a:t>Student and academic feedback</a:t>
            </a:r>
            <a:endParaRPr lang="en-AU" sz="2000" dirty="0">
              <a:latin typeface="Arial" panose="020B0604020202020204" pitchFamily="34" charset="0"/>
              <a:cs typeface="Arial" panose="020B0604020202020204" pitchFamily="34" charset="0"/>
            </a:endParaRPr>
          </a:p>
          <a:p>
            <a:pPr lvl="1" indent="-317500">
              <a:lnSpc>
                <a:spcPct val="100000"/>
              </a:lnSpc>
              <a:spcBef>
                <a:spcPts val="1000"/>
              </a:spcBef>
              <a:buClr>
                <a:srgbClr val="000000"/>
              </a:buClr>
              <a:buSzPts val="1400"/>
              <a:buFont typeface="Calibri"/>
              <a:buChar char="●"/>
            </a:pPr>
            <a:endParaRPr lang="en-AU" sz="1400" dirty="0">
              <a:latin typeface="Calibri" panose="020F0502020204030204" pitchFamily="34" charset="0"/>
            </a:endParaRPr>
          </a:p>
          <a:p>
            <a:pPr lvl="1" indent="-317500">
              <a:lnSpc>
                <a:spcPct val="150000"/>
              </a:lnSpc>
              <a:spcBef>
                <a:spcPts val="1000"/>
              </a:spcBef>
              <a:buClr>
                <a:srgbClr val="000000"/>
              </a:buClr>
              <a:buSzPts val="1400"/>
              <a:buFont typeface="Calibri"/>
              <a:buChar char="●"/>
            </a:pPr>
            <a:endParaRPr lang="en-AU" sz="1400" dirty="0">
              <a:latin typeface="Calibri" panose="020F0502020204030204" pitchFamily="34" charset="0"/>
            </a:endParaRPr>
          </a:p>
        </p:txBody>
      </p:sp>
      <p:sp>
        <p:nvSpPr>
          <p:cNvPr id="3" name="Shape 184"/>
          <p:cNvSpPr txBox="1">
            <a:spLocks/>
          </p:cNvSpPr>
          <p:nvPr/>
        </p:nvSpPr>
        <p:spPr>
          <a:xfrm>
            <a:off x="665291" y="326309"/>
            <a:ext cx="7452026" cy="736956"/>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4200"/>
              <a:buFont typeface="Arial"/>
              <a:buNone/>
            </a:pPr>
            <a:r>
              <a:rPr lang="en-AU" sz="4200" b="1" dirty="0" err="1">
                <a:solidFill>
                  <a:schemeClr val="bg1"/>
                </a:solidFill>
                <a:latin typeface="Arial Narrow"/>
                <a:ea typeface="Arial Narrow"/>
                <a:cs typeface="Arial Narrow"/>
                <a:sym typeface="Arial Narrow"/>
              </a:rPr>
              <a:t>MoVE</a:t>
            </a:r>
            <a:endParaRPr lang="en-AU" sz="4200" b="1" dirty="0">
              <a:solidFill>
                <a:schemeClr val="bg1"/>
              </a:solidFill>
              <a:latin typeface="Arial Narrow"/>
              <a:ea typeface="Arial Narrow"/>
              <a:cs typeface="Arial Narrow"/>
              <a:sym typeface="Arial Narrow"/>
            </a:endParaRPr>
          </a:p>
        </p:txBody>
      </p:sp>
      <p:sp>
        <p:nvSpPr>
          <p:cNvPr id="4" name="Shape 183"/>
          <p:cNvSpPr txBox="1">
            <a:spLocks/>
          </p:cNvSpPr>
          <p:nvPr/>
        </p:nvSpPr>
        <p:spPr>
          <a:xfrm>
            <a:off x="665592" y="945402"/>
            <a:ext cx="7451725" cy="466468"/>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2400"/>
              <a:buFont typeface="Arial"/>
              <a:buNone/>
            </a:pPr>
            <a:r>
              <a:rPr lang="en-AU" dirty="0">
                <a:solidFill>
                  <a:schemeClr val="bg1"/>
                </a:solidFill>
                <a:latin typeface="Arial Narrow" panose="020B0606020202030204" pitchFamily="34" charset="0"/>
                <a:cs typeface="Arial" panose="020B0604020202020204" pitchFamily="34" charset="0"/>
              </a:rPr>
              <a:t>2018 - PILOT</a:t>
            </a:r>
            <a:endParaRPr lang="en-AU" sz="2400" dirty="0">
              <a:solidFill>
                <a:schemeClr val="bg1"/>
              </a:solidFill>
              <a:latin typeface="Arial Narrow" panose="020B0606020202030204" pitchFamily="34" charset="0"/>
              <a:ea typeface="Arial Narrow"/>
              <a:cs typeface="Arial" panose="020B0604020202020204" pitchFamily="34" charset="0"/>
              <a:sym typeface="Arial Narrow"/>
            </a:endParaRPr>
          </a:p>
        </p:txBody>
      </p:sp>
      <p:pic>
        <p:nvPicPr>
          <p:cNvPr id="6" name="Picture Placeholder 5"/>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r="-204" b="-151"/>
          <a:stretch/>
        </p:blipFill>
        <p:spPr/>
      </p:pic>
    </p:spTree>
    <p:extLst>
      <p:ext uri="{BB962C8B-B14F-4D97-AF65-F5344CB8AC3E}">
        <p14:creationId xmlns:p14="http://schemas.microsoft.com/office/powerpoint/2010/main" val="3140864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email">
            <a:extLst>
              <a:ext uri="{28A0092B-C50C-407E-A947-70E740481C1C}">
                <a14:useLocalDpi xmlns:a14="http://schemas.microsoft.com/office/drawing/2010/main"/>
              </a:ext>
            </a:extLst>
          </a:blip>
          <a:srcRect r="-11"/>
          <a:stretch/>
        </p:blipFill>
        <p:spPr>
          <a:xfrm>
            <a:off x="847436" y="639297"/>
            <a:ext cx="10515600" cy="1824755"/>
          </a:xfrm>
          <a:prstGeom prst="rect">
            <a:avLst/>
          </a:prstGeom>
        </p:spPr>
      </p:pic>
      <p:pic>
        <p:nvPicPr>
          <p:cNvPr id="5" name="Content Placeholder 4"/>
          <p:cNvPicPr>
            <a:picLocks noGrp="1" noChangeAspect="1"/>
          </p:cNvPicPr>
          <p:nvPr>
            <p:ph sz="half" idx="1"/>
          </p:nvPr>
        </p:nvPicPr>
        <p:blipFill>
          <a:blip r:embed="rId4" cstate="email">
            <a:extLst>
              <a:ext uri="{28A0092B-C50C-407E-A947-70E740481C1C}">
                <a14:useLocalDpi xmlns:a14="http://schemas.microsoft.com/office/drawing/2010/main"/>
              </a:ext>
            </a:extLst>
          </a:blip>
          <a:stretch>
            <a:fillRect/>
          </a:stretch>
        </p:blipFill>
        <p:spPr>
          <a:xfrm>
            <a:off x="847436" y="2705535"/>
            <a:ext cx="5181600" cy="3459702"/>
          </a:xfrm>
        </p:spPr>
      </p:pic>
      <p:pic>
        <p:nvPicPr>
          <p:cNvPr id="6" name="Content Placeholder 5"/>
          <p:cNvPicPr>
            <a:picLocks noGrp="1" noChangeAspect="1"/>
          </p:cNvPicPr>
          <p:nvPr>
            <p:ph sz="half" idx="2"/>
          </p:nvPr>
        </p:nvPicPr>
        <p:blipFill>
          <a:blip r:embed="rId5" cstate="email">
            <a:extLst>
              <a:ext uri="{28A0092B-C50C-407E-A947-70E740481C1C}">
                <a14:useLocalDpi xmlns:a14="http://schemas.microsoft.com/office/drawing/2010/main"/>
              </a:ext>
            </a:extLst>
          </a:blip>
          <a:stretch>
            <a:fillRect/>
          </a:stretch>
        </p:blipFill>
        <p:spPr>
          <a:xfrm>
            <a:off x="6181436" y="2706861"/>
            <a:ext cx="5181600" cy="3457049"/>
          </a:xfrm>
        </p:spPr>
      </p:pic>
      <p:sp>
        <p:nvSpPr>
          <p:cNvPr id="8" name="Title 6">
            <a:extLst>
              <a:ext uri="{FF2B5EF4-FFF2-40B4-BE49-F238E27FC236}">
                <a16:creationId xmlns:a16="http://schemas.microsoft.com/office/drawing/2014/main" id="{60E1BEF7-67B1-694A-990B-9EDD7D947625}"/>
              </a:ext>
            </a:extLst>
          </p:cNvPr>
          <p:cNvSpPr txBox="1">
            <a:spLocks/>
          </p:cNvSpPr>
          <p:nvPr/>
        </p:nvSpPr>
        <p:spPr>
          <a:xfrm>
            <a:off x="923636" y="789067"/>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a:t>2018</a:t>
            </a:r>
          </a:p>
        </p:txBody>
      </p:sp>
      <p:sp>
        <p:nvSpPr>
          <p:cNvPr id="9" name="Title 6">
            <a:extLst>
              <a:ext uri="{FF2B5EF4-FFF2-40B4-BE49-F238E27FC236}">
                <a16:creationId xmlns:a16="http://schemas.microsoft.com/office/drawing/2014/main" id="{60E1BEF7-67B1-694A-990B-9EDD7D947625}"/>
              </a:ext>
            </a:extLst>
          </p:cNvPr>
          <p:cNvSpPr txBox="1">
            <a:spLocks/>
          </p:cNvSpPr>
          <p:nvPr/>
        </p:nvSpPr>
        <p:spPr>
          <a:xfrm>
            <a:off x="923636" y="1117824"/>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a:t>LEARNING &amp; TEACHING BUILDING</a:t>
            </a:r>
          </a:p>
        </p:txBody>
      </p:sp>
    </p:spTree>
    <p:extLst>
      <p:ext uri="{BB962C8B-B14F-4D97-AF65-F5344CB8AC3E}">
        <p14:creationId xmlns:p14="http://schemas.microsoft.com/office/powerpoint/2010/main" val="4259168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E499BBE-0088-4D42-8B28-3D6C6BEF2F38}"/>
              </a:ext>
            </a:extLst>
          </p:cNvPr>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31830" y="2656455"/>
            <a:ext cx="4907188" cy="3372483"/>
          </a:xfrm>
          <a:prstGeom prst="rect">
            <a:avLst/>
          </a:prstGeom>
        </p:spPr>
      </p:pic>
      <p:pic>
        <p:nvPicPr>
          <p:cNvPr id="17" name="Picture 16">
            <a:extLst>
              <a:ext uri="{FF2B5EF4-FFF2-40B4-BE49-F238E27FC236}">
                <a16:creationId xmlns:a16="http://schemas.microsoft.com/office/drawing/2014/main" id="{2AD8DCB6-71D8-4317-9CF2-CE337757875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68764" y="2656455"/>
            <a:ext cx="5355835" cy="3372483"/>
          </a:xfrm>
          <a:prstGeom prst="rect">
            <a:avLst/>
          </a:prstGeom>
        </p:spPr>
      </p:pic>
      <p:sp>
        <p:nvSpPr>
          <p:cNvPr id="18" name="Rectangle 17">
            <a:extLst>
              <a:ext uri="{FF2B5EF4-FFF2-40B4-BE49-F238E27FC236}">
                <a16:creationId xmlns:a16="http://schemas.microsoft.com/office/drawing/2014/main" id="{2BE6A787-32DB-447D-AE39-807EF997B3A9}"/>
              </a:ext>
            </a:extLst>
          </p:cNvPr>
          <p:cNvSpPr/>
          <p:nvPr/>
        </p:nvSpPr>
        <p:spPr>
          <a:xfrm>
            <a:off x="2906413" y="3609092"/>
            <a:ext cx="264316" cy="38961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AF6BC33C-9C05-47F8-814D-0CCFD0A73787}"/>
              </a:ext>
            </a:extLst>
          </p:cNvPr>
          <p:cNvSpPr txBox="1"/>
          <p:nvPr/>
        </p:nvSpPr>
        <p:spPr>
          <a:xfrm rot="16200000">
            <a:off x="2197374" y="3927557"/>
            <a:ext cx="816249" cy="369332"/>
          </a:xfrm>
          <a:prstGeom prst="rect">
            <a:avLst/>
          </a:prstGeom>
          <a:solidFill>
            <a:schemeClr val="bg1"/>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Narrow" panose="020B0606020202030204" pitchFamily="34" charset="0"/>
                <a:cs typeface="Arial" panose="020B0604020202020204" pitchFamily="34" charset="0"/>
              </a:rPr>
              <a:t>Density</a:t>
            </a:r>
            <a:endParaRPr kumimoji="0" lang="en-AU" sz="1800" b="0" i="0" u="none" strike="noStrike" kern="1200" cap="none" spc="0" normalizeH="0" baseline="0" noProof="0" dirty="0">
              <a:ln>
                <a:noFill/>
              </a:ln>
              <a:solidFill>
                <a:prstClr val="black"/>
              </a:solidFill>
              <a:effectLst/>
              <a:uLnTx/>
              <a:uFillTx/>
              <a:latin typeface="Arial Narrow" panose="020B0606020202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3425B3BC-FD50-47D0-9326-D6E2F23E826D}"/>
              </a:ext>
            </a:extLst>
          </p:cNvPr>
          <p:cNvSpPr txBox="1"/>
          <p:nvPr/>
        </p:nvSpPr>
        <p:spPr>
          <a:xfrm>
            <a:off x="4443404" y="6015474"/>
            <a:ext cx="1600118" cy="369332"/>
          </a:xfrm>
          <a:prstGeom prst="rect">
            <a:avLst/>
          </a:prstGeom>
          <a:solidFill>
            <a:schemeClr val="bg1"/>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Narrow" panose="020B0606020202030204" pitchFamily="34" charset="0"/>
                <a:cs typeface="Arial" panose="020B0604020202020204" pitchFamily="34" charset="0"/>
              </a:rPr>
              <a:t>Attendance Rate</a:t>
            </a:r>
            <a:endParaRPr kumimoji="0" lang="en-AU" sz="1800" b="0" i="0" u="none" strike="noStrike" kern="1200" cap="none" spc="0" normalizeH="0" baseline="0" noProof="0" dirty="0">
              <a:ln>
                <a:noFill/>
              </a:ln>
              <a:solidFill>
                <a:prstClr val="black"/>
              </a:solidFill>
              <a:effectLst/>
              <a:uLnTx/>
              <a:uFillTx/>
              <a:latin typeface="Arial Narrow" panose="020B0606020202030204" pitchFamily="34" charset="0"/>
              <a:cs typeface="Arial" panose="020B0604020202020204" pitchFamily="34" charset="0"/>
            </a:endParaRPr>
          </a:p>
        </p:txBody>
      </p:sp>
      <p:sp>
        <p:nvSpPr>
          <p:cNvPr id="6" name="Content Placeholder 2"/>
          <p:cNvSpPr>
            <a:spLocks noGrp="1"/>
          </p:cNvSpPr>
          <p:nvPr>
            <p:ph idx="4294967295"/>
          </p:nvPr>
        </p:nvSpPr>
        <p:spPr>
          <a:xfrm>
            <a:off x="474256" y="1690857"/>
            <a:ext cx="1743006" cy="476013"/>
          </a:xfrm>
          <a:prstGeom prst="rect">
            <a:avLst/>
          </a:prstGeom>
        </p:spPr>
        <p:txBody>
          <a:bodyPr/>
          <a:lstStyle/>
          <a:p>
            <a:pPr marL="0" indent="0">
              <a:buNone/>
            </a:pPr>
            <a:r>
              <a:rPr lang="en-AU" sz="2667" b="1" dirty="0">
                <a:latin typeface="Arial Narrow" panose="020B0606020202030204" pitchFamily="34" charset="0"/>
                <a:cs typeface="Arial" panose="020B0604020202020204" pitchFamily="34" charset="0"/>
              </a:rPr>
              <a:t>The theory</a:t>
            </a:r>
          </a:p>
        </p:txBody>
      </p:sp>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45135" y="2473731"/>
            <a:ext cx="1829852" cy="2848475"/>
          </a:xfrm>
          <a:prstGeom prst="rect">
            <a:avLst/>
          </a:prstGeom>
        </p:spPr>
      </p:pic>
      <p:sp>
        <p:nvSpPr>
          <p:cNvPr id="7" name="Content Placeholder 2"/>
          <p:cNvSpPr txBox="1">
            <a:spLocks/>
          </p:cNvSpPr>
          <p:nvPr/>
        </p:nvSpPr>
        <p:spPr>
          <a:xfrm>
            <a:off x="2790165" y="1640081"/>
            <a:ext cx="4848853" cy="769016"/>
          </a:xfrm>
          <a:prstGeom prst="rect">
            <a:avLst/>
          </a:prstGeom>
        </p:spPr>
        <p:txBody>
          <a:bodyPr/>
          <a:lstStyle>
            <a:lvl1pPr marL="342900" indent="-342900" algn="l" defTabSz="457200" rtl="0" eaLnBrk="1" latinLnBrk="0" hangingPunct="1">
              <a:spcBef>
                <a:spcPct val="20000"/>
              </a:spcBef>
              <a:buFont typeface="Wingdings" charset="2"/>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585">
              <a:buNone/>
              <a:defRPr/>
            </a:pPr>
            <a:r>
              <a:rPr lang="en-AU" sz="2667" b="1" dirty="0">
                <a:solidFill>
                  <a:prstClr val="black"/>
                </a:solidFill>
                <a:latin typeface="Arial Narrow" panose="020B0606020202030204" pitchFamily="34" charset="0"/>
                <a:cs typeface="Arial" panose="020B0604020202020204" pitchFamily="34" charset="0"/>
              </a:rPr>
              <a:t>The evidence</a:t>
            </a:r>
          </a:p>
          <a:p>
            <a:pPr marL="0" indent="0" defTabSz="609585">
              <a:buNone/>
              <a:defRPr/>
            </a:pPr>
            <a:r>
              <a:rPr lang="en-AU" sz="2133" dirty="0">
                <a:solidFill>
                  <a:prstClr val="black"/>
                </a:solidFill>
                <a:latin typeface="Arial Narrow" panose="020B0606020202030204" pitchFamily="34" charset="0"/>
                <a:cs typeface="Arial" panose="020B0604020202020204" pitchFamily="34" charset="0"/>
              </a:rPr>
              <a:t>Attendance Rate for Large Lecture Theatres</a:t>
            </a:r>
          </a:p>
        </p:txBody>
      </p:sp>
      <p:sp>
        <p:nvSpPr>
          <p:cNvPr id="13" name="Title 6">
            <a:extLst>
              <a:ext uri="{FF2B5EF4-FFF2-40B4-BE49-F238E27FC236}">
                <a16:creationId xmlns:a16="http://schemas.microsoft.com/office/drawing/2014/main" id="{60E1BEF7-67B1-694A-990B-9EDD7D947625}"/>
              </a:ext>
            </a:extLst>
          </p:cNvPr>
          <p:cNvSpPr txBox="1">
            <a:spLocks/>
          </p:cNvSpPr>
          <p:nvPr/>
        </p:nvSpPr>
        <p:spPr>
          <a:xfrm>
            <a:off x="576073" y="366525"/>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a:t>The evidence to date on</a:t>
            </a:r>
          </a:p>
        </p:txBody>
      </p:sp>
      <p:sp>
        <p:nvSpPr>
          <p:cNvPr id="15" name="Title 6">
            <a:extLst>
              <a:ext uri="{FF2B5EF4-FFF2-40B4-BE49-F238E27FC236}">
                <a16:creationId xmlns:a16="http://schemas.microsoft.com/office/drawing/2014/main" id="{60E1BEF7-67B1-694A-990B-9EDD7D947625}"/>
              </a:ext>
            </a:extLst>
          </p:cNvPr>
          <p:cNvSpPr txBox="1">
            <a:spLocks/>
          </p:cNvSpPr>
          <p:nvPr/>
        </p:nvSpPr>
        <p:spPr>
          <a:xfrm>
            <a:off x="576073" y="695282"/>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a:t>ACTIVE LEARNING</a:t>
            </a:r>
          </a:p>
        </p:txBody>
      </p:sp>
      <p:pic>
        <p:nvPicPr>
          <p:cNvPr id="22" name="Picture Placeholder 21"/>
          <p:cNvPicPr>
            <a:picLocks noGrp="1" noChangeAspect="1"/>
          </p:cNvPicPr>
          <p:nvPr>
            <p:ph type="pic" sz="quarter" idx="10"/>
          </p:nvPr>
        </p:nvPicPr>
        <p:blipFill rotWithShape="1">
          <a:blip r:embed="rId6" cstate="email">
            <a:extLst>
              <a:ext uri="{28A0092B-C50C-407E-A947-70E740481C1C}">
                <a14:useLocalDpi xmlns:a14="http://schemas.microsoft.com/office/drawing/2010/main"/>
              </a:ext>
            </a:extLst>
          </a:blip>
          <a:srcRect b="-405"/>
          <a:stretch/>
        </p:blipFill>
        <p:spPr/>
      </p:pic>
    </p:spTree>
    <p:extLst>
      <p:ext uri="{BB962C8B-B14F-4D97-AF65-F5344CB8AC3E}">
        <p14:creationId xmlns:p14="http://schemas.microsoft.com/office/powerpoint/2010/main" val="154097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a:off x="576073" y="1549368"/>
            <a:ext cx="2274131" cy="4456233"/>
          </a:xfrm>
        </p:spPr>
      </p:pic>
      <p:sp>
        <p:nvSpPr>
          <p:cNvPr id="6" name="Title 6">
            <a:extLst>
              <a:ext uri="{FF2B5EF4-FFF2-40B4-BE49-F238E27FC236}">
                <a16:creationId xmlns:a16="http://schemas.microsoft.com/office/drawing/2014/main" id="{60E1BEF7-67B1-694A-990B-9EDD7D947625}"/>
              </a:ext>
            </a:extLst>
          </p:cNvPr>
          <p:cNvSpPr txBox="1">
            <a:spLocks/>
          </p:cNvSpPr>
          <p:nvPr/>
        </p:nvSpPr>
        <p:spPr>
          <a:xfrm>
            <a:off x="576073" y="366525"/>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a:t>Consistency of </a:t>
            </a:r>
          </a:p>
        </p:txBody>
      </p:sp>
      <p:sp>
        <p:nvSpPr>
          <p:cNvPr id="7" name="Title 6">
            <a:extLst>
              <a:ext uri="{FF2B5EF4-FFF2-40B4-BE49-F238E27FC236}">
                <a16:creationId xmlns:a16="http://schemas.microsoft.com/office/drawing/2014/main" id="{60E1BEF7-67B1-694A-990B-9EDD7D947625}"/>
              </a:ext>
            </a:extLst>
          </p:cNvPr>
          <p:cNvSpPr txBox="1">
            <a:spLocks/>
          </p:cNvSpPr>
          <p:nvPr/>
        </p:nvSpPr>
        <p:spPr>
          <a:xfrm>
            <a:off x="576073" y="695282"/>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a:t>ACTIVITY ATTENDANCE</a:t>
            </a:r>
          </a:p>
        </p:txBody>
      </p:sp>
      <p:pic>
        <p:nvPicPr>
          <p:cNvPr id="8" name="Picture 7" descr="C:\Users\Kris\Downloads\Attendance by Year Level.PNG"/>
          <p:cNvPicPr/>
          <p:nvPr/>
        </p:nvPicPr>
        <p:blipFill>
          <a:blip r:embed="rId4" cstate="email">
            <a:extLst>
              <a:ext uri="{28A0092B-C50C-407E-A947-70E740481C1C}">
                <a14:useLocalDpi xmlns:a14="http://schemas.microsoft.com/office/drawing/2010/main"/>
              </a:ext>
            </a:extLst>
          </a:blip>
          <a:srcRect/>
          <a:stretch>
            <a:fillRect/>
          </a:stretch>
        </p:blipFill>
        <p:spPr bwMode="auto">
          <a:xfrm>
            <a:off x="3065947" y="1481274"/>
            <a:ext cx="3023568" cy="4491508"/>
          </a:xfrm>
          <a:prstGeom prst="rect">
            <a:avLst/>
          </a:prstGeom>
          <a:noFill/>
          <a:ln>
            <a:noFill/>
          </a:ln>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96397" y="1383995"/>
            <a:ext cx="5792611" cy="4773613"/>
          </a:xfrm>
          <a:prstGeom prst="rect">
            <a:avLst/>
          </a:prstGeom>
        </p:spPr>
      </p:pic>
    </p:spTree>
    <p:extLst>
      <p:ext uri="{BB962C8B-B14F-4D97-AF65-F5344CB8AC3E}">
        <p14:creationId xmlns:p14="http://schemas.microsoft.com/office/powerpoint/2010/main" val="3796350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l="-80"/>
          <a:stretch/>
        </p:blipFill>
        <p:spPr>
          <a:xfrm>
            <a:off x="-9728" y="1449422"/>
            <a:ext cx="12201728" cy="4513634"/>
          </a:xfrm>
        </p:spPr>
      </p:pic>
      <p:sp>
        <p:nvSpPr>
          <p:cNvPr id="4" name="Content Placeholder 2"/>
          <p:cNvSpPr txBox="1">
            <a:spLocks/>
          </p:cNvSpPr>
          <p:nvPr/>
        </p:nvSpPr>
        <p:spPr>
          <a:xfrm>
            <a:off x="275055" y="671208"/>
            <a:ext cx="10845378" cy="233046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b="1" dirty="0">
                <a:solidFill>
                  <a:schemeClr val="tx1"/>
                </a:solidFill>
              </a:rPr>
              <a:t>ENHANCING </a:t>
            </a:r>
            <a:r>
              <a:rPr lang="en-US" sz="4000" b="1" dirty="0">
                <a:solidFill>
                  <a:srgbClr val="D01279"/>
                </a:solidFill>
              </a:rPr>
              <a:t>CONNECTION</a:t>
            </a:r>
            <a:r>
              <a:rPr lang="en-US" sz="4000" b="1" dirty="0">
                <a:solidFill>
                  <a:schemeClr val="tx1"/>
                </a:solidFill>
              </a:rPr>
              <a:t> AND </a:t>
            </a:r>
            <a:r>
              <a:rPr lang="en-US" sz="4000" b="1" dirty="0">
                <a:solidFill>
                  <a:srgbClr val="00B0F0"/>
                </a:solidFill>
              </a:rPr>
              <a:t>COLLABORATION</a:t>
            </a:r>
          </a:p>
          <a:p>
            <a:br>
              <a:rPr lang="en-US" sz="9600" b="1" dirty="0">
                <a:solidFill>
                  <a:schemeClr val="tx1"/>
                </a:solidFill>
              </a:rPr>
            </a:br>
            <a:br>
              <a:rPr lang="en-US" dirty="0">
                <a:solidFill>
                  <a:schemeClr val="tx1"/>
                </a:solidFill>
              </a:rPr>
            </a:br>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3634604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r="-89"/>
          <a:stretch/>
        </p:blipFill>
        <p:spPr>
          <a:xfrm>
            <a:off x="0" y="0"/>
            <a:ext cx="12353636" cy="5823857"/>
          </a:xfrm>
        </p:spPr>
      </p:pic>
    </p:spTree>
    <p:extLst>
      <p:ext uri="{BB962C8B-B14F-4D97-AF65-F5344CB8AC3E}">
        <p14:creationId xmlns:p14="http://schemas.microsoft.com/office/powerpoint/2010/main" val="3047911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b="-87"/>
          <a:stretch/>
        </p:blipFill>
        <p:spPr>
          <a:xfrm>
            <a:off x="2694563" y="0"/>
            <a:ext cx="9497438" cy="6867236"/>
          </a:xfrm>
        </p:spPr>
      </p:pic>
      <p:sp>
        <p:nvSpPr>
          <p:cNvPr id="6" name="Content Placeholder 2"/>
          <p:cNvSpPr txBox="1">
            <a:spLocks/>
          </p:cNvSpPr>
          <p:nvPr/>
        </p:nvSpPr>
        <p:spPr>
          <a:xfrm>
            <a:off x="304238" y="335141"/>
            <a:ext cx="3392273" cy="110455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b="1" dirty="0">
                <a:solidFill>
                  <a:schemeClr val="tx1"/>
                </a:solidFill>
              </a:rPr>
              <a:t>VIRTUAL INVIGILATION</a:t>
            </a:r>
          </a:p>
        </p:txBody>
      </p:sp>
      <p:sp>
        <p:nvSpPr>
          <p:cNvPr id="8" name="Content Placeholder 2"/>
          <p:cNvSpPr txBox="1">
            <a:spLocks/>
          </p:cNvSpPr>
          <p:nvPr/>
        </p:nvSpPr>
        <p:spPr>
          <a:xfrm>
            <a:off x="304238" y="2227634"/>
            <a:ext cx="3139353" cy="291829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000" dirty="0">
                <a:solidFill>
                  <a:schemeClr val="tx1"/>
                </a:solidFill>
                <a:latin typeface="Arial" panose="020B0604020202020204" pitchFamily="34" charset="0"/>
                <a:cs typeface="Arial" panose="020B0604020202020204" pitchFamily="34" charset="0"/>
              </a:rPr>
              <a:t>KEY CONSIDERATIONS:</a:t>
            </a:r>
          </a:p>
          <a:p>
            <a:pPr marL="342900" indent="-342900">
              <a:spcAft>
                <a:spcPts val="10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Quality of network connection</a:t>
            </a:r>
          </a:p>
          <a:p>
            <a:pPr marL="342900" indent="-342900">
              <a:spcAft>
                <a:spcPts val="1000"/>
              </a:spcAft>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Capacity to support students remotely</a:t>
            </a:r>
          </a:p>
          <a:p>
            <a:endParaRPr lang="en-US" dirty="0"/>
          </a:p>
          <a:p>
            <a:endParaRPr lang="en-US" dirty="0"/>
          </a:p>
        </p:txBody>
      </p:sp>
    </p:spTree>
    <p:extLst>
      <p:ext uri="{BB962C8B-B14F-4D97-AF65-F5344CB8AC3E}">
        <p14:creationId xmlns:p14="http://schemas.microsoft.com/office/powerpoint/2010/main" val="3022411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l="-79" r="-79"/>
          <a:stretch/>
        </p:blipFill>
        <p:spPr>
          <a:xfrm>
            <a:off x="-48638" y="1449422"/>
            <a:ext cx="12266578" cy="4513634"/>
          </a:xfrm>
        </p:spPr>
      </p:pic>
      <p:sp>
        <p:nvSpPr>
          <p:cNvPr id="4" name="Content Placeholder 2"/>
          <p:cNvSpPr txBox="1">
            <a:spLocks/>
          </p:cNvSpPr>
          <p:nvPr/>
        </p:nvSpPr>
        <p:spPr>
          <a:xfrm>
            <a:off x="275054" y="671208"/>
            <a:ext cx="11261949" cy="233046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chemeClr val="tx1"/>
                </a:solidFill>
              </a:rPr>
              <a:t>INSIGHTFUL </a:t>
            </a:r>
            <a:r>
              <a:rPr lang="en-US" sz="3600" b="1" dirty="0">
                <a:solidFill>
                  <a:srgbClr val="92D050"/>
                </a:solidFill>
              </a:rPr>
              <a:t>LEARNING ANALYTICS </a:t>
            </a:r>
            <a:r>
              <a:rPr lang="en-US" sz="3600" b="1" dirty="0">
                <a:solidFill>
                  <a:schemeClr val="tx1"/>
                </a:solidFill>
              </a:rPr>
              <a:t>FOR ALL STUDENTS</a:t>
            </a:r>
          </a:p>
          <a:p>
            <a:br>
              <a:rPr lang="en-US" sz="9600" b="1" dirty="0">
                <a:solidFill>
                  <a:schemeClr val="tx1"/>
                </a:solidFill>
              </a:rPr>
            </a:br>
            <a:br>
              <a:rPr lang="en-US" dirty="0">
                <a:solidFill>
                  <a:schemeClr val="tx1"/>
                </a:solidFill>
              </a:rPr>
            </a:br>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4011282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a:xfrm>
            <a:off x="0" y="-7938"/>
            <a:ext cx="8088086" cy="6865938"/>
          </a:xfrm>
        </p:spPr>
      </p:pic>
      <p:sp>
        <p:nvSpPr>
          <p:cNvPr id="3" name="Title 6">
            <a:extLst>
              <a:ext uri="{FF2B5EF4-FFF2-40B4-BE49-F238E27FC236}">
                <a16:creationId xmlns:a16="http://schemas.microsoft.com/office/drawing/2014/main" id="{60E1BEF7-67B1-694A-990B-9EDD7D947625}"/>
              </a:ext>
            </a:extLst>
          </p:cNvPr>
          <p:cNvSpPr txBox="1">
            <a:spLocks/>
          </p:cNvSpPr>
          <p:nvPr/>
        </p:nvSpPr>
        <p:spPr>
          <a:xfrm>
            <a:off x="7347857" y="141514"/>
            <a:ext cx="4680857" cy="1578770"/>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pPr algn="r"/>
            <a:r>
              <a:rPr lang="en-US" sz="7200" dirty="0">
                <a:solidFill>
                  <a:srgbClr val="002060"/>
                </a:solidFill>
              </a:rPr>
              <a:t>THANK YOU</a:t>
            </a:r>
          </a:p>
          <a:p>
            <a:pPr algn="r"/>
            <a:r>
              <a:rPr lang="en-US" sz="6600" dirty="0">
                <a:solidFill>
                  <a:schemeClr val="tx1">
                    <a:lumMod val="65000"/>
                    <a:lumOff val="35000"/>
                  </a:schemeClr>
                </a:solidFill>
              </a:rPr>
              <a:t>Q&amp;A</a:t>
            </a:r>
          </a:p>
          <a:p>
            <a:pPr algn="r"/>
            <a:endParaRPr lang="en-US" sz="7200" dirty="0">
              <a:solidFill>
                <a:srgbClr val="D01279"/>
              </a:solidFill>
            </a:endParaRPr>
          </a:p>
        </p:txBody>
      </p:sp>
      <p:sp>
        <p:nvSpPr>
          <p:cNvPr id="4" name="Title 6">
            <a:extLst>
              <a:ext uri="{FF2B5EF4-FFF2-40B4-BE49-F238E27FC236}">
                <a16:creationId xmlns:a16="http://schemas.microsoft.com/office/drawing/2014/main" id="{60E1BEF7-67B1-694A-990B-9EDD7D947625}"/>
              </a:ext>
            </a:extLst>
          </p:cNvPr>
          <p:cNvSpPr txBox="1">
            <a:spLocks/>
          </p:cNvSpPr>
          <p:nvPr/>
        </p:nvSpPr>
        <p:spPr>
          <a:xfrm>
            <a:off x="559569" y="1720284"/>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endParaRPr lang="en-US" sz="2400" dirty="0"/>
          </a:p>
        </p:txBody>
      </p:sp>
      <p:sp>
        <p:nvSpPr>
          <p:cNvPr id="5" name="Freeform 4"/>
          <p:cNvSpPr/>
          <p:nvPr/>
        </p:nvSpPr>
        <p:spPr>
          <a:xfrm>
            <a:off x="655750" y="-24646"/>
            <a:ext cx="2926807" cy="6882646"/>
          </a:xfrm>
          <a:custGeom>
            <a:avLst/>
            <a:gdLst>
              <a:gd name="connsiteX0" fmla="*/ 0 w 2971800"/>
              <a:gd name="connsiteY0" fmla="*/ 6531 h 6982097"/>
              <a:gd name="connsiteX1" fmla="*/ 0 w 2971800"/>
              <a:gd name="connsiteY1" fmla="*/ 6982097 h 6982097"/>
              <a:gd name="connsiteX2" fmla="*/ 796834 w 2971800"/>
              <a:gd name="connsiteY2" fmla="*/ 6982097 h 6982097"/>
              <a:gd name="connsiteX3" fmla="*/ 796834 w 2971800"/>
              <a:gd name="connsiteY3" fmla="*/ 3997234 h 6982097"/>
              <a:gd name="connsiteX4" fmla="*/ 1051560 w 2971800"/>
              <a:gd name="connsiteY4" fmla="*/ 6969034 h 6982097"/>
              <a:gd name="connsiteX5" fmla="*/ 1939834 w 2971800"/>
              <a:gd name="connsiteY5" fmla="*/ 6969034 h 6982097"/>
              <a:gd name="connsiteX6" fmla="*/ 2168434 w 2971800"/>
              <a:gd name="connsiteY6" fmla="*/ 4023360 h 6982097"/>
              <a:gd name="connsiteX7" fmla="*/ 2168434 w 2971800"/>
              <a:gd name="connsiteY7" fmla="*/ 6949440 h 6982097"/>
              <a:gd name="connsiteX8" fmla="*/ 2971800 w 2971800"/>
              <a:gd name="connsiteY8" fmla="*/ 6916782 h 6982097"/>
              <a:gd name="connsiteX9" fmla="*/ 2971800 w 2971800"/>
              <a:gd name="connsiteY9" fmla="*/ 0 h 6982097"/>
              <a:gd name="connsiteX10" fmla="*/ 1691640 w 2971800"/>
              <a:gd name="connsiteY10" fmla="*/ 0 h 6982097"/>
              <a:gd name="connsiteX11" fmla="*/ 1489166 w 2971800"/>
              <a:gd name="connsiteY11" fmla="*/ 2331720 h 6982097"/>
              <a:gd name="connsiteX12" fmla="*/ 1293223 w 2971800"/>
              <a:gd name="connsiteY12" fmla="*/ 6531 h 6982097"/>
              <a:gd name="connsiteX13" fmla="*/ 0 w 2971800"/>
              <a:gd name="connsiteY13" fmla="*/ 6531 h 6982097"/>
              <a:gd name="connsiteX0" fmla="*/ 0 w 2971800"/>
              <a:gd name="connsiteY0" fmla="*/ 6531 h 6982097"/>
              <a:gd name="connsiteX1" fmla="*/ 0 w 2971800"/>
              <a:gd name="connsiteY1" fmla="*/ 6982097 h 6982097"/>
              <a:gd name="connsiteX2" fmla="*/ 796834 w 2971800"/>
              <a:gd name="connsiteY2" fmla="*/ 6982097 h 6982097"/>
              <a:gd name="connsiteX3" fmla="*/ 796834 w 2971800"/>
              <a:gd name="connsiteY3" fmla="*/ 3997234 h 6982097"/>
              <a:gd name="connsiteX4" fmla="*/ 1051560 w 2971800"/>
              <a:gd name="connsiteY4" fmla="*/ 6969034 h 6982097"/>
              <a:gd name="connsiteX5" fmla="*/ 1939834 w 2971800"/>
              <a:gd name="connsiteY5" fmla="*/ 6969034 h 6982097"/>
              <a:gd name="connsiteX6" fmla="*/ 2168434 w 2971800"/>
              <a:gd name="connsiteY6" fmla="*/ 4023360 h 6982097"/>
              <a:gd name="connsiteX7" fmla="*/ 2168434 w 2971800"/>
              <a:gd name="connsiteY7" fmla="*/ 6949440 h 6982097"/>
              <a:gd name="connsiteX8" fmla="*/ 2961790 w 2971800"/>
              <a:gd name="connsiteY8" fmla="*/ 6976844 h 6982097"/>
              <a:gd name="connsiteX9" fmla="*/ 2971800 w 2971800"/>
              <a:gd name="connsiteY9" fmla="*/ 0 h 6982097"/>
              <a:gd name="connsiteX10" fmla="*/ 1691640 w 2971800"/>
              <a:gd name="connsiteY10" fmla="*/ 0 h 6982097"/>
              <a:gd name="connsiteX11" fmla="*/ 1489166 w 2971800"/>
              <a:gd name="connsiteY11" fmla="*/ 2331720 h 6982097"/>
              <a:gd name="connsiteX12" fmla="*/ 1293223 w 2971800"/>
              <a:gd name="connsiteY12" fmla="*/ 6531 h 6982097"/>
              <a:gd name="connsiteX13" fmla="*/ 0 w 2971800"/>
              <a:gd name="connsiteY13" fmla="*/ 6531 h 6982097"/>
              <a:gd name="connsiteX0" fmla="*/ 0 w 2971800"/>
              <a:gd name="connsiteY0" fmla="*/ 6531 h 6986383"/>
              <a:gd name="connsiteX1" fmla="*/ 0 w 2971800"/>
              <a:gd name="connsiteY1" fmla="*/ 6982097 h 6986383"/>
              <a:gd name="connsiteX2" fmla="*/ 796834 w 2971800"/>
              <a:gd name="connsiteY2" fmla="*/ 6982097 h 6986383"/>
              <a:gd name="connsiteX3" fmla="*/ 796834 w 2971800"/>
              <a:gd name="connsiteY3" fmla="*/ 3997234 h 6986383"/>
              <a:gd name="connsiteX4" fmla="*/ 1051560 w 2971800"/>
              <a:gd name="connsiteY4" fmla="*/ 6969034 h 6986383"/>
              <a:gd name="connsiteX5" fmla="*/ 1939834 w 2971800"/>
              <a:gd name="connsiteY5" fmla="*/ 6969034 h 6986383"/>
              <a:gd name="connsiteX6" fmla="*/ 2168434 w 2971800"/>
              <a:gd name="connsiteY6" fmla="*/ 4023360 h 6986383"/>
              <a:gd name="connsiteX7" fmla="*/ 2175823 w 2971800"/>
              <a:gd name="connsiteY7" fmla="*/ 6986383 h 6986383"/>
              <a:gd name="connsiteX8" fmla="*/ 2961790 w 2971800"/>
              <a:gd name="connsiteY8" fmla="*/ 6976844 h 6986383"/>
              <a:gd name="connsiteX9" fmla="*/ 2971800 w 2971800"/>
              <a:gd name="connsiteY9" fmla="*/ 0 h 6986383"/>
              <a:gd name="connsiteX10" fmla="*/ 1691640 w 2971800"/>
              <a:gd name="connsiteY10" fmla="*/ 0 h 6986383"/>
              <a:gd name="connsiteX11" fmla="*/ 1489166 w 2971800"/>
              <a:gd name="connsiteY11" fmla="*/ 2331720 h 6986383"/>
              <a:gd name="connsiteX12" fmla="*/ 1293223 w 2971800"/>
              <a:gd name="connsiteY12" fmla="*/ 6531 h 6986383"/>
              <a:gd name="connsiteX13" fmla="*/ 0 w 2971800"/>
              <a:gd name="connsiteY13" fmla="*/ 6531 h 6986383"/>
              <a:gd name="connsiteX0" fmla="*/ 0 w 2971800"/>
              <a:gd name="connsiteY0" fmla="*/ 6531 h 6999737"/>
              <a:gd name="connsiteX1" fmla="*/ 0 w 2971800"/>
              <a:gd name="connsiteY1" fmla="*/ 6982097 h 6999737"/>
              <a:gd name="connsiteX2" fmla="*/ 796834 w 2971800"/>
              <a:gd name="connsiteY2" fmla="*/ 6982097 h 6999737"/>
              <a:gd name="connsiteX3" fmla="*/ 796834 w 2971800"/>
              <a:gd name="connsiteY3" fmla="*/ 3997234 h 6999737"/>
              <a:gd name="connsiteX4" fmla="*/ 1051560 w 2971800"/>
              <a:gd name="connsiteY4" fmla="*/ 6969034 h 6999737"/>
              <a:gd name="connsiteX5" fmla="*/ 1939834 w 2971800"/>
              <a:gd name="connsiteY5" fmla="*/ 6969034 h 6999737"/>
              <a:gd name="connsiteX6" fmla="*/ 2168434 w 2971800"/>
              <a:gd name="connsiteY6" fmla="*/ 4023360 h 6999737"/>
              <a:gd name="connsiteX7" fmla="*/ 2175823 w 2971800"/>
              <a:gd name="connsiteY7" fmla="*/ 6986383 h 6999737"/>
              <a:gd name="connsiteX8" fmla="*/ 2961790 w 2971800"/>
              <a:gd name="connsiteY8" fmla="*/ 6999737 h 6999737"/>
              <a:gd name="connsiteX9" fmla="*/ 2971800 w 2971800"/>
              <a:gd name="connsiteY9" fmla="*/ 0 h 6999737"/>
              <a:gd name="connsiteX10" fmla="*/ 1691640 w 2971800"/>
              <a:gd name="connsiteY10" fmla="*/ 0 h 6999737"/>
              <a:gd name="connsiteX11" fmla="*/ 1489166 w 2971800"/>
              <a:gd name="connsiteY11" fmla="*/ 2331720 h 6999737"/>
              <a:gd name="connsiteX12" fmla="*/ 1293223 w 2971800"/>
              <a:gd name="connsiteY12" fmla="*/ 6531 h 6999737"/>
              <a:gd name="connsiteX13" fmla="*/ 0 w 2971800"/>
              <a:gd name="connsiteY13" fmla="*/ 6531 h 6999737"/>
              <a:gd name="connsiteX0" fmla="*/ 0 w 2971800"/>
              <a:gd name="connsiteY0" fmla="*/ 6531 h 6999737"/>
              <a:gd name="connsiteX1" fmla="*/ 0 w 2971800"/>
              <a:gd name="connsiteY1" fmla="*/ 6982097 h 6999737"/>
              <a:gd name="connsiteX2" fmla="*/ 796834 w 2971800"/>
              <a:gd name="connsiteY2" fmla="*/ 6982097 h 6999737"/>
              <a:gd name="connsiteX3" fmla="*/ 796834 w 2971800"/>
              <a:gd name="connsiteY3" fmla="*/ 3997234 h 6999737"/>
              <a:gd name="connsiteX4" fmla="*/ 1051560 w 2971800"/>
              <a:gd name="connsiteY4" fmla="*/ 6969034 h 6999737"/>
              <a:gd name="connsiteX5" fmla="*/ 1939834 w 2971800"/>
              <a:gd name="connsiteY5" fmla="*/ 6969034 h 6999737"/>
              <a:gd name="connsiteX6" fmla="*/ 2168434 w 2971800"/>
              <a:gd name="connsiteY6" fmla="*/ 4023360 h 6999737"/>
              <a:gd name="connsiteX7" fmla="*/ 2175823 w 2971800"/>
              <a:gd name="connsiteY7" fmla="*/ 6986383 h 6999737"/>
              <a:gd name="connsiteX8" fmla="*/ 2961790 w 2971800"/>
              <a:gd name="connsiteY8" fmla="*/ 6999737 h 6999737"/>
              <a:gd name="connsiteX9" fmla="*/ 2971800 w 2971800"/>
              <a:gd name="connsiteY9" fmla="*/ 0 h 6999737"/>
              <a:gd name="connsiteX10" fmla="*/ 1691640 w 2971800"/>
              <a:gd name="connsiteY10" fmla="*/ 0 h 6999737"/>
              <a:gd name="connsiteX11" fmla="*/ 1489166 w 2971800"/>
              <a:gd name="connsiteY11" fmla="*/ 2331720 h 6999737"/>
              <a:gd name="connsiteX12" fmla="*/ 1293223 w 2971800"/>
              <a:gd name="connsiteY12" fmla="*/ 6531 h 6999737"/>
              <a:gd name="connsiteX13" fmla="*/ 0 w 2971800"/>
              <a:gd name="connsiteY13" fmla="*/ 6531 h 6999737"/>
              <a:gd name="connsiteX0" fmla="*/ 0 w 2971800"/>
              <a:gd name="connsiteY0" fmla="*/ 6531 h 7001646"/>
              <a:gd name="connsiteX1" fmla="*/ 0 w 2971800"/>
              <a:gd name="connsiteY1" fmla="*/ 6982097 h 7001646"/>
              <a:gd name="connsiteX2" fmla="*/ 796834 w 2971800"/>
              <a:gd name="connsiteY2" fmla="*/ 6982097 h 7001646"/>
              <a:gd name="connsiteX3" fmla="*/ 796834 w 2971800"/>
              <a:gd name="connsiteY3" fmla="*/ 3997234 h 7001646"/>
              <a:gd name="connsiteX4" fmla="*/ 1051560 w 2971800"/>
              <a:gd name="connsiteY4" fmla="*/ 6969034 h 7001646"/>
              <a:gd name="connsiteX5" fmla="*/ 1939834 w 2971800"/>
              <a:gd name="connsiteY5" fmla="*/ 6969034 h 7001646"/>
              <a:gd name="connsiteX6" fmla="*/ 2168434 w 2971800"/>
              <a:gd name="connsiteY6" fmla="*/ 4023360 h 7001646"/>
              <a:gd name="connsiteX7" fmla="*/ 2175824 w 2971800"/>
              <a:gd name="connsiteY7" fmla="*/ 7001646 h 7001646"/>
              <a:gd name="connsiteX8" fmla="*/ 2961790 w 2971800"/>
              <a:gd name="connsiteY8" fmla="*/ 6999737 h 7001646"/>
              <a:gd name="connsiteX9" fmla="*/ 2971800 w 2971800"/>
              <a:gd name="connsiteY9" fmla="*/ 0 h 7001646"/>
              <a:gd name="connsiteX10" fmla="*/ 1691640 w 2971800"/>
              <a:gd name="connsiteY10" fmla="*/ 0 h 7001646"/>
              <a:gd name="connsiteX11" fmla="*/ 1489166 w 2971800"/>
              <a:gd name="connsiteY11" fmla="*/ 2331720 h 7001646"/>
              <a:gd name="connsiteX12" fmla="*/ 1293223 w 2971800"/>
              <a:gd name="connsiteY12" fmla="*/ 6531 h 7001646"/>
              <a:gd name="connsiteX13" fmla="*/ 0 w 2971800"/>
              <a:gd name="connsiteY13" fmla="*/ 6531 h 7001646"/>
              <a:gd name="connsiteX0" fmla="*/ 0 w 2971800"/>
              <a:gd name="connsiteY0" fmla="*/ 6531 h 7007189"/>
              <a:gd name="connsiteX1" fmla="*/ 0 w 2971800"/>
              <a:gd name="connsiteY1" fmla="*/ 6982097 h 7007189"/>
              <a:gd name="connsiteX2" fmla="*/ 796834 w 2971800"/>
              <a:gd name="connsiteY2" fmla="*/ 6982097 h 7007189"/>
              <a:gd name="connsiteX3" fmla="*/ 796834 w 2971800"/>
              <a:gd name="connsiteY3" fmla="*/ 3997234 h 7007189"/>
              <a:gd name="connsiteX4" fmla="*/ 1051560 w 2971800"/>
              <a:gd name="connsiteY4" fmla="*/ 6969034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0 w 2971800"/>
              <a:gd name="connsiteY0" fmla="*/ 6531 h 7007189"/>
              <a:gd name="connsiteX1" fmla="*/ 0 w 2971800"/>
              <a:gd name="connsiteY1" fmla="*/ 6982097 h 7007189"/>
              <a:gd name="connsiteX2" fmla="*/ 796834 w 2971800"/>
              <a:gd name="connsiteY2" fmla="*/ 6982097 h 7007189"/>
              <a:gd name="connsiteX3" fmla="*/ 796834 w 2971800"/>
              <a:gd name="connsiteY3" fmla="*/ 3997234 h 7007189"/>
              <a:gd name="connsiteX4" fmla="*/ 1059191 w 2971800"/>
              <a:gd name="connsiteY4" fmla="*/ 6991927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0 w 2971800"/>
              <a:gd name="connsiteY0" fmla="*/ 6531 h 7007189"/>
              <a:gd name="connsiteX1" fmla="*/ 0 w 2971800"/>
              <a:gd name="connsiteY1" fmla="*/ 6982097 h 7007189"/>
              <a:gd name="connsiteX2" fmla="*/ 796834 w 2971800"/>
              <a:gd name="connsiteY2" fmla="*/ 7004990 h 7007189"/>
              <a:gd name="connsiteX3" fmla="*/ 796834 w 2971800"/>
              <a:gd name="connsiteY3" fmla="*/ 3997234 h 7007189"/>
              <a:gd name="connsiteX4" fmla="*/ 1059191 w 2971800"/>
              <a:gd name="connsiteY4" fmla="*/ 6991927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0 w 2971800"/>
              <a:gd name="connsiteY0" fmla="*/ 6531 h 7007189"/>
              <a:gd name="connsiteX1" fmla="*/ 7631 w 2971800"/>
              <a:gd name="connsiteY1" fmla="*/ 6989729 h 7007189"/>
              <a:gd name="connsiteX2" fmla="*/ 796834 w 2971800"/>
              <a:gd name="connsiteY2" fmla="*/ 7004990 h 7007189"/>
              <a:gd name="connsiteX3" fmla="*/ 796834 w 2971800"/>
              <a:gd name="connsiteY3" fmla="*/ 3997234 h 7007189"/>
              <a:gd name="connsiteX4" fmla="*/ 1059191 w 2971800"/>
              <a:gd name="connsiteY4" fmla="*/ 6991927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7969 w 2979769"/>
              <a:gd name="connsiteY0" fmla="*/ 6531 h 7007189"/>
              <a:gd name="connsiteX1" fmla="*/ 338 w 2979769"/>
              <a:gd name="connsiteY1" fmla="*/ 6997361 h 7007189"/>
              <a:gd name="connsiteX2" fmla="*/ 804803 w 2979769"/>
              <a:gd name="connsiteY2" fmla="*/ 7004990 h 7007189"/>
              <a:gd name="connsiteX3" fmla="*/ 804803 w 2979769"/>
              <a:gd name="connsiteY3" fmla="*/ 3997234 h 7007189"/>
              <a:gd name="connsiteX4" fmla="*/ 1067160 w 2979769"/>
              <a:gd name="connsiteY4" fmla="*/ 6991927 h 7007189"/>
              <a:gd name="connsiteX5" fmla="*/ 1947803 w 2979769"/>
              <a:gd name="connsiteY5" fmla="*/ 7007189 h 7007189"/>
              <a:gd name="connsiteX6" fmla="*/ 2176403 w 2979769"/>
              <a:gd name="connsiteY6" fmla="*/ 4023360 h 7007189"/>
              <a:gd name="connsiteX7" fmla="*/ 2183793 w 2979769"/>
              <a:gd name="connsiteY7" fmla="*/ 7001646 h 7007189"/>
              <a:gd name="connsiteX8" fmla="*/ 2969759 w 2979769"/>
              <a:gd name="connsiteY8" fmla="*/ 6999737 h 7007189"/>
              <a:gd name="connsiteX9" fmla="*/ 2979769 w 2979769"/>
              <a:gd name="connsiteY9" fmla="*/ 0 h 7007189"/>
              <a:gd name="connsiteX10" fmla="*/ 1699609 w 2979769"/>
              <a:gd name="connsiteY10" fmla="*/ 0 h 7007189"/>
              <a:gd name="connsiteX11" fmla="*/ 1497135 w 2979769"/>
              <a:gd name="connsiteY11" fmla="*/ 2331720 h 7007189"/>
              <a:gd name="connsiteX12" fmla="*/ 1301192 w 2979769"/>
              <a:gd name="connsiteY12" fmla="*/ 6531 h 7007189"/>
              <a:gd name="connsiteX13" fmla="*/ 7969 w 2979769"/>
              <a:gd name="connsiteY13" fmla="*/ 6531 h 7007189"/>
              <a:gd name="connsiteX0" fmla="*/ 7969 w 2979769"/>
              <a:gd name="connsiteY0" fmla="*/ 6531 h 7007189"/>
              <a:gd name="connsiteX1" fmla="*/ 338 w 2979769"/>
              <a:gd name="connsiteY1" fmla="*/ 6997361 h 7007189"/>
              <a:gd name="connsiteX2" fmla="*/ 804803 w 2979769"/>
              <a:gd name="connsiteY2" fmla="*/ 7004990 h 7007189"/>
              <a:gd name="connsiteX3" fmla="*/ 804803 w 2979769"/>
              <a:gd name="connsiteY3" fmla="*/ 3997234 h 7007189"/>
              <a:gd name="connsiteX4" fmla="*/ 1074790 w 2979769"/>
              <a:gd name="connsiteY4" fmla="*/ 6999558 h 7007189"/>
              <a:gd name="connsiteX5" fmla="*/ 1947803 w 2979769"/>
              <a:gd name="connsiteY5" fmla="*/ 7007189 h 7007189"/>
              <a:gd name="connsiteX6" fmla="*/ 2176403 w 2979769"/>
              <a:gd name="connsiteY6" fmla="*/ 4023360 h 7007189"/>
              <a:gd name="connsiteX7" fmla="*/ 2183793 w 2979769"/>
              <a:gd name="connsiteY7" fmla="*/ 7001646 h 7007189"/>
              <a:gd name="connsiteX8" fmla="*/ 2969759 w 2979769"/>
              <a:gd name="connsiteY8" fmla="*/ 6999737 h 7007189"/>
              <a:gd name="connsiteX9" fmla="*/ 2979769 w 2979769"/>
              <a:gd name="connsiteY9" fmla="*/ 0 h 7007189"/>
              <a:gd name="connsiteX10" fmla="*/ 1699609 w 2979769"/>
              <a:gd name="connsiteY10" fmla="*/ 0 h 7007189"/>
              <a:gd name="connsiteX11" fmla="*/ 1497135 w 2979769"/>
              <a:gd name="connsiteY11" fmla="*/ 2331720 h 7007189"/>
              <a:gd name="connsiteX12" fmla="*/ 1301192 w 2979769"/>
              <a:gd name="connsiteY12" fmla="*/ 6531 h 7007189"/>
              <a:gd name="connsiteX13" fmla="*/ 7969 w 2979769"/>
              <a:gd name="connsiteY13" fmla="*/ 6531 h 7007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79769" h="7007189">
                <a:moveTo>
                  <a:pt x="7969" y="6531"/>
                </a:moveTo>
                <a:cubicBezTo>
                  <a:pt x="10513" y="2334264"/>
                  <a:pt x="-2206" y="4669628"/>
                  <a:pt x="338" y="6997361"/>
                </a:cubicBezTo>
                <a:lnTo>
                  <a:pt x="804803" y="7004990"/>
                </a:lnTo>
                <a:lnTo>
                  <a:pt x="804803" y="3997234"/>
                </a:lnTo>
                <a:lnTo>
                  <a:pt x="1074790" y="6999558"/>
                </a:lnTo>
                <a:lnTo>
                  <a:pt x="1947803" y="7007189"/>
                </a:lnTo>
                <a:lnTo>
                  <a:pt x="2176403" y="4023360"/>
                </a:lnTo>
                <a:cubicBezTo>
                  <a:pt x="2178866" y="5016122"/>
                  <a:pt x="2181330" y="6008884"/>
                  <a:pt x="2183793" y="7001646"/>
                </a:cubicBezTo>
                <a:lnTo>
                  <a:pt x="2969759" y="6999737"/>
                </a:lnTo>
                <a:cubicBezTo>
                  <a:pt x="2973096" y="4674122"/>
                  <a:pt x="2976432" y="2325615"/>
                  <a:pt x="2979769" y="0"/>
                </a:cubicBezTo>
                <a:lnTo>
                  <a:pt x="1699609" y="0"/>
                </a:lnTo>
                <a:lnTo>
                  <a:pt x="1497135" y="2331720"/>
                </a:lnTo>
                <a:lnTo>
                  <a:pt x="1301192" y="6531"/>
                </a:lnTo>
                <a:lnTo>
                  <a:pt x="7969" y="6531"/>
                </a:lnTo>
                <a:close/>
              </a:path>
            </a:pathLst>
          </a:custGeom>
          <a:solidFill>
            <a:srgbClr val="002060">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9163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sp>
        <p:nvSpPr>
          <p:cNvPr id="5" name="Google Shape;298;p49"/>
          <p:cNvSpPr/>
          <p:nvPr/>
        </p:nvSpPr>
        <p:spPr>
          <a:xfrm>
            <a:off x="1" y="1637478"/>
            <a:ext cx="5649686" cy="1149266"/>
          </a:xfrm>
          <a:prstGeom prst="rect">
            <a:avLst/>
          </a:prstGeom>
          <a:solidFill>
            <a:schemeClr val="lt1">
              <a:alpha val="85882"/>
            </a:schemeClr>
          </a:solidFill>
          <a:ln>
            <a:noFill/>
          </a:ln>
        </p:spPr>
        <p:txBody>
          <a:bodyPr spcFirstLastPara="1" wrap="square" lIns="121900" tIns="60933" rIns="121900" bIns="60933" anchor="ctr" anchorCtr="0">
            <a:noAutofit/>
          </a:bodyPr>
          <a:lstStyle/>
          <a:p>
            <a:pPr algn="ctr"/>
            <a:endParaRPr sz="2400">
              <a:solidFill>
                <a:schemeClr val="lt1"/>
              </a:solidFill>
              <a:latin typeface="Calibri"/>
              <a:ea typeface="Calibri"/>
              <a:cs typeface="Calibri"/>
              <a:sym typeface="Calibri"/>
            </a:endParaRPr>
          </a:p>
        </p:txBody>
      </p:sp>
      <p:sp>
        <p:nvSpPr>
          <p:cNvPr id="299" name="Google Shape;299;p49"/>
          <p:cNvSpPr txBox="1">
            <a:spLocks noGrp="1"/>
          </p:cNvSpPr>
          <p:nvPr>
            <p:ph type="body" idx="4294967295"/>
          </p:nvPr>
        </p:nvSpPr>
        <p:spPr>
          <a:xfrm>
            <a:off x="185057" y="1719942"/>
            <a:ext cx="5878286" cy="1164772"/>
          </a:xfrm>
          <a:prstGeom prst="rect">
            <a:avLst/>
          </a:prstGeom>
          <a:noFill/>
          <a:ln>
            <a:noFill/>
          </a:ln>
        </p:spPr>
        <p:txBody>
          <a:bodyPr spcFirstLastPara="1" wrap="square" lIns="121900" tIns="60933" rIns="121900" bIns="60933" anchor="t" anchorCtr="0">
            <a:noAutofit/>
          </a:bodyPr>
          <a:lstStyle/>
          <a:p>
            <a:pPr marL="0" indent="0">
              <a:spcBef>
                <a:spcPts val="0"/>
              </a:spcBef>
              <a:buClr>
                <a:schemeClr val="dk1"/>
              </a:buClr>
              <a:buSzPts val="1400"/>
              <a:buNone/>
            </a:pPr>
            <a:r>
              <a:rPr lang="en-AU" sz="3200" b="1" dirty="0">
                <a:solidFill>
                  <a:srgbClr val="EE4957"/>
                </a:solidFill>
                <a:latin typeface="Arial Narrow" panose="020B0606020202030204" pitchFamily="34" charset="0"/>
              </a:rPr>
              <a:t>CHANGING EXPECTATIONS OF MILLENNIAL STUDENTS</a:t>
            </a:r>
            <a:endParaRPr sz="3200" b="1" dirty="0">
              <a:solidFill>
                <a:srgbClr val="EE4957"/>
              </a:solidFill>
              <a:latin typeface="Arial Narrow" panose="020B0606020202030204" pitchFamily="34" charset="0"/>
            </a:endParaRPr>
          </a:p>
        </p:txBody>
      </p:sp>
    </p:spTree>
    <p:extLst>
      <p:ext uri="{BB962C8B-B14F-4D97-AF65-F5344CB8AC3E}">
        <p14:creationId xmlns:p14="http://schemas.microsoft.com/office/powerpoint/2010/main" val="693745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p:pic>
      <p:sp>
        <p:nvSpPr>
          <p:cNvPr id="6" name="Text Placeholder 5"/>
          <p:cNvSpPr>
            <a:spLocks noGrp="1"/>
          </p:cNvSpPr>
          <p:nvPr>
            <p:ph type="body" sz="quarter" idx="14"/>
          </p:nvPr>
        </p:nvSpPr>
        <p:spPr>
          <a:xfrm>
            <a:off x="9422861" y="208365"/>
            <a:ext cx="2581072" cy="3641907"/>
          </a:xfrm>
        </p:spPr>
        <p:txBody>
          <a:bodyPr/>
          <a:lstStyle/>
          <a:p>
            <a:pPr marL="0" indent="0" algn="r">
              <a:buNone/>
            </a:pPr>
            <a:r>
              <a:rPr lang="en-GB" sz="1600" dirty="0">
                <a:latin typeface="Arial" panose="020B0604020202020204" pitchFamily="34" charset="0"/>
                <a:cs typeface="Arial" panose="020B0604020202020204" pitchFamily="34" charset="0"/>
              </a:rPr>
              <a:t>“We have entered the Fourth Industrial Revolution, an era where automation, machine intelligence and universal interconnectivity is transforming the workplace and redefining opportunities.”</a:t>
            </a:r>
          </a:p>
          <a:p>
            <a:pPr marL="0" indent="0" algn="r">
              <a:buNone/>
            </a:pPr>
            <a:r>
              <a:rPr lang="en-GB" sz="900" b="0" dirty="0"/>
              <a:t>Schwab 2017</a:t>
            </a:r>
            <a:br>
              <a:rPr lang="en-GB" sz="900" b="0" dirty="0"/>
            </a:br>
            <a:r>
              <a:rPr lang="en-GB" sz="900" b="0" dirty="0" err="1"/>
              <a:t>Brynjolfsson</a:t>
            </a:r>
            <a:r>
              <a:rPr lang="en-GB" sz="900" b="0" dirty="0"/>
              <a:t> &amp; McAfee 2016</a:t>
            </a:r>
          </a:p>
          <a:p>
            <a:pPr algn="r"/>
            <a:endParaRPr lang="en-AU" sz="1600" dirty="0"/>
          </a:p>
        </p:txBody>
      </p:sp>
    </p:spTree>
    <p:extLst>
      <p:ext uri="{BB962C8B-B14F-4D97-AF65-F5344CB8AC3E}">
        <p14:creationId xmlns:p14="http://schemas.microsoft.com/office/powerpoint/2010/main" val="2148207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l="-179"/>
          <a:stretch/>
        </p:blipFill>
        <p:spPr>
          <a:xfrm>
            <a:off x="-85344" y="3502804"/>
            <a:ext cx="12277344" cy="2416629"/>
          </a:xfrm>
        </p:spPr>
      </p:pic>
      <p:sp>
        <p:nvSpPr>
          <p:cNvPr id="3" name="Title 6">
            <a:extLst>
              <a:ext uri="{FF2B5EF4-FFF2-40B4-BE49-F238E27FC236}">
                <a16:creationId xmlns:a16="http://schemas.microsoft.com/office/drawing/2014/main" id="{60E1BEF7-67B1-694A-990B-9EDD7D947625}"/>
              </a:ext>
            </a:extLst>
          </p:cNvPr>
          <p:cNvSpPr txBox="1">
            <a:spLocks/>
          </p:cNvSpPr>
          <p:nvPr/>
        </p:nvSpPr>
        <p:spPr>
          <a:xfrm>
            <a:off x="550332" y="751536"/>
            <a:ext cx="10515600" cy="976899"/>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4400" dirty="0"/>
              <a:t>FLEXIBLE, ADAPTIVE &amp; INCLUSIVE LEARNING</a:t>
            </a:r>
          </a:p>
        </p:txBody>
      </p:sp>
      <p:sp>
        <p:nvSpPr>
          <p:cNvPr id="4" name="Title 6">
            <a:extLst>
              <a:ext uri="{FF2B5EF4-FFF2-40B4-BE49-F238E27FC236}">
                <a16:creationId xmlns:a16="http://schemas.microsoft.com/office/drawing/2014/main" id="{60E1BEF7-67B1-694A-990B-9EDD7D947625}"/>
              </a:ext>
            </a:extLst>
          </p:cNvPr>
          <p:cNvSpPr txBox="1">
            <a:spLocks/>
          </p:cNvSpPr>
          <p:nvPr/>
        </p:nvSpPr>
        <p:spPr>
          <a:xfrm>
            <a:off x="550332" y="419344"/>
            <a:ext cx="10515600" cy="1017471"/>
          </a:xfrm>
          <a:prstGeom prst="rect">
            <a:avLst/>
          </a:prstGeom>
        </p:spPr>
        <p:txBody>
          <a:bodyPr/>
          <a:lstStyle>
            <a:lvl1pPr algn="l" defTabSz="914400" rtl="0" eaLnBrk="1" latinLnBrk="0" hangingPunct="1">
              <a:lnSpc>
                <a:spcPct val="90000"/>
              </a:lnSpc>
              <a:spcBef>
                <a:spcPct val="0"/>
              </a:spcBef>
              <a:buNone/>
              <a:defRPr sz="32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dirty="0"/>
              <a:t>What does this mean for tertiary education?</a:t>
            </a:r>
          </a:p>
        </p:txBody>
      </p:sp>
      <p:sp>
        <p:nvSpPr>
          <p:cNvPr id="5" name="Content Placeholder 2"/>
          <p:cNvSpPr txBox="1">
            <a:spLocks/>
          </p:cNvSpPr>
          <p:nvPr/>
        </p:nvSpPr>
        <p:spPr>
          <a:xfrm>
            <a:off x="435429" y="2162666"/>
            <a:ext cx="7895771" cy="134013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342900">
              <a:lnSpc>
                <a:spcPct val="100000"/>
              </a:lnSpc>
              <a:spcBef>
                <a:spcPts val="0"/>
              </a:spcBef>
              <a:buFont typeface="Arial" panose="020B0604020202020204" pitchFamily="34" charset="0"/>
              <a:buChar char="•"/>
            </a:pPr>
            <a:r>
              <a:rPr lang="en-US" sz="2400" dirty="0">
                <a:latin typeface="Arial" panose="020B0604020202020204" pitchFamily="34" charset="0"/>
                <a:cs typeface="Arial" panose="020B0604020202020204" pitchFamily="34" charset="0"/>
              </a:rPr>
              <a:t>Harnessing technology</a:t>
            </a:r>
          </a:p>
          <a:p>
            <a:pPr indent="-342900">
              <a:lnSpc>
                <a:spcPct val="100000"/>
              </a:lnSpc>
              <a:spcBef>
                <a:spcPts val="0"/>
              </a:spcBef>
              <a:buFont typeface="Arial" panose="020B0604020202020204" pitchFamily="34" charset="0"/>
              <a:buChar char="•"/>
            </a:pPr>
            <a:r>
              <a:rPr lang="en-US" sz="2400" dirty="0">
                <a:latin typeface="Arial" panose="020B0604020202020204" pitchFamily="34" charset="0"/>
                <a:cs typeface="Arial" panose="020B0604020202020204" pitchFamily="34" charset="0"/>
              </a:rPr>
              <a:t>Increased active learning</a:t>
            </a:r>
          </a:p>
          <a:p>
            <a:pPr indent="-342900">
              <a:lnSpc>
                <a:spcPct val="100000"/>
              </a:lnSpc>
              <a:spcBef>
                <a:spcPts val="0"/>
              </a:spcBef>
              <a:buFont typeface="Arial" panose="020B0604020202020204" pitchFamily="34" charset="0"/>
              <a:buChar char="•"/>
            </a:pPr>
            <a:r>
              <a:rPr lang="en-US" sz="2400" dirty="0">
                <a:latin typeface="Arial" panose="020B0604020202020204" pitchFamily="34" charset="0"/>
                <a:cs typeface="Arial" panose="020B0604020202020204" pitchFamily="34" charset="0"/>
              </a:rPr>
              <a:t>Micro credentials</a:t>
            </a:r>
          </a:p>
          <a:p>
            <a:pPr marL="342900" indent="-342900">
              <a:spcAft>
                <a:spcPts val="1000"/>
              </a:spcAft>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endParaRPr lang="en-US" sz="2400" dirty="0"/>
          </a:p>
          <a:p>
            <a:endParaRPr lang="en-US" dirty="0"/>
          </a:p>
          <a:p>
            <a:endParaRPr lang="en-US" dirty="0"/>
          </a:p>
          <a:p>
            <a:endParaRPr lang="en-US" dirty="0"/>
          </a:p>
        </p:txBody>
      </p:sp>
      <p:sp>
        <p:nvSpPr>
          <p:cNvPr id="9" name="Content Placeholder 2"/>
          <p:cNvSpPr txBox="1">
            <a:spLocks/>
          </p:cNvSpPr>
          <p:nvPr/>
        </p:nvSpPr>
        <p:spPr>
          <a:xfrm>
            <a:off x="8186057" y="2162666"/>
            <a:ext cx="3955143" cy="1484046"/>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1800" dirty="0">
                <a:latin typeface="Arial" panose="020B0604020202020204" pitchFamily="34" charset="0"/>
                <a:cs typeface="Arial" panose="020B0604020202020204" pitchFamily="34" charset="0"/>
              </a:rPr>
              <a:t>“STUDENTS ONLY RETAIN </a:t>
            </a:r>
          </a:p>
          <a:p>
            <a:pPr algn="r">
              <a:lnSpc>
                <a:spcPct val="100000"/>
              </a:lnSpc>
              <a:spcBef>
                <a:spcPts val="0"/>
              </a:spcBef>
            </a:pPr>
            <a:r>
              <a:rPr lang="en-US" sz="1800" dirty="0">
                <a:latin typeface="Arial" panose="020B0604020202020204" pitchFamily="34" charset="0"/>
                <a:cs typeface="Arial" panose="020B0604020202020204" pitchFamily="34" charset="0"/>
              </a:rPr>
              <a:t>ABOUT </a:t>
            </a:r>
            <a:r>
              <a:rPr lang="en-US" sz="1800" b="1" dirty="0">
                <a:solidFill>
                  <a:srgbClr val="1A9DE9"/>
                </a:solidFill>
                <a:latin typeface="Arial" panose="020B0604020202020204" pitchFamily="34" charset="0"/>
                <a:cs typeface="Arial" panose="020B0604020202020204" pitchFamily="34" charset="0"/>
              </a:rPr>
              <a:t>10% </a:t>
            </a:r>
            <a:r>
              <a:rPr lang="en-US" sz="1800" dirty="0">
                <a:latin typeface="Arial" panose="020B0604020202020204" pitchFamily="34" charset="0"/>
                <a:cs typeface="Arial" panose="020B0604020202020204" pitchFamily="34" charset="0"/>
              </a:rPr>
              <a:t>OF INFORMATION FROM A TRADITIONAL LECTURE”</a:t>
            </a:r>
          </a:p>
          <a:p>
            <a:pPr algn="r">
              <a:spcAft>
                <a:spcPts val="1000"/>
              </a:spcAft>
            </a:pPr>
            <a:r>
              <a:rPr lang="en-US" sz="1200" dirty="0">
                <a:latin typeface="Arial" panose="020B0604020202020204" pitchFamily="34" charset="0"/>
                <a:cs typeface="Arial" panose="020B0604020202020204" pitchFamily="34" charset="0"/>
              </a:rPr>
              <a:t>Carl </a:t>
            </a:r>
            <a:r>
              <a:rPr lang="en-US" sz="1200" dirty="0" err="1">
                <a:latin typeface="Arial" panose="020B0604020202020204" pitchFamily="34" charset="0"/>
                <a:cs typeface="Arial" panose="020B0604020202020204" pitchFamily="34" charset="0"/>
              </a:rPr>
              <a:t>Wieman</a:t>
            </a:r>
            <a:r>
              <a:rPr lang="en-US" sz="1200" dirty="0">
                <a:latin typeface="Arial" panose="020B0604020202020204" pitchFamily="34" charset="0"/>
                <a:cs typeface="Arial" panose="020B0604020202020204" pitchFamily="34" charset="0"/>
              </a:rPr>
              <a:t>, Stanford</a:t>
            </a:r>
            <a:endParaRPr lang="en-US" sz="1200" dirty="0">
              <a:solidFill>
                <a:schemeClr val="tx1"/>
              </a:solidFill>
            </a:endParaRPr>
          </a:p>
          <a:p>
            <a:pPr algn="r">
              <a:spcAft>
                <a:spcPts val="1000"/>
              </a:spcAft>
            </a:pPr>
            <a:endParaRPr lang="en-US" sz="2400" dirty="0">
              <a:solidFill>
                <a:schemeClr val="tx1"/>
              </a:solidFill>
            </a:endParaRPr>
          </a:p>
          <a:p>
            <a:pPr algn="r"/>
            <a:endParaRPr lang="en-US" sz="2400" dirty="0"/>
          </a:p>
          <a:p>
            <a:pPr algn="r"/>
            <a:endParaRPr lang="en-US" dirty="0"/>
          </a:p>
          <a:p>
            <a:pPr algn="r"/>
            <a:endParaRPr lang="en-US" dirty="0"/>
          </a:p>
          <a:p>
            <a:pPr algn="r"/>
            <a:endParaRPr lang="en-US" dirty="0"/>
          </a:p>
        </p:txBody>
      </p:sp>
    </p:spTree>
    <p:extLst>
      <p:ext uri="{BB962C8B-B14F-4D97-AF65-F5344CB8AC3E}">
        <p14:creationId xmlns:p14="http://schemas.microsoft.com/office/powerpoint/2010/main" val="769050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42661" y="85563"/>
            <a:ext cx="8066314" cy="4228093"/>
          </a:xfrm>
          <a:prstGeom prst="rect">
            <a:avLst/>
          </a:prstGeom>
        </p:spPr>
      </p:pic>
      <p:pic>
        <p:nvPicPr>
          <p:cNvPr id="12" name="Picture 11"/>
          <p:cNvPicPr>
            <a:picLocks noChangeAspect="1"/>
          </p:cNvPicPr>
          <p:nvPr/>
        </p:nvPicPr>
        <p:blipFill rotWithShape="1">
          <a:blip r:embed="rId4" cstate="email">
            <a:extLst>
              <a:ext uri="{28A0092B-C50C-407E-A947-70E740481C1C}">
                <a14:useLocalDpi xmlns:a14="http://schemas.microsoft.com/office/drawing/2010/main"/>
              </a:ext>
            </a:extLst>
          </a:blip>
          <a:srcRect t="-1"/>
          <a:stretch/>
        </p:blipFill>
        <p:spPr>
          <a:xfrm>
            <a:off x="0" y="0"/>
            <a:ext cx="3624943" cy="6858000"/>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50392" y="4176790"/>
            <a:ext cx="8069472" cy="2772415"/>
          </a:xfrm>
          <a:prstGeom prst="rect">
            <a:avLst/>
          </a:prstGeom>
        </p:spPr>
      </p:pic>
    </p:spTree>
    <p:extLst>
      <p:ext uri="{BB962C8B-B14F-4D97-AF65-F5344CB8AC3E}">
        <p14:creationId xmlns:p14="http://schemas.microsoft.com/office/powerpoint/2010/main" val="3554246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a:xfrm>
            <a:off x="6106517" y="48636"/>
            <a:ext cx="6046571" cy="6750996"/>
          </a:xfrm>
        </p:spPr>
      </p:pic>
      <p:sp>
        <p:nvSpPr>
          <p:cNvPr id="6" name="Content Placeholder 2"/>
          <p:cNvSpPr txBox="1">
            <a:spLocks/>
          </p:cNvSpPr>
          <p:nvPr/>
        </p:nvSpPr>
        <p:spPr>
          <a:xfrm>
            <a:off x="304238" y="335142"/>
            <a:ext cx="10845378" cy="841906"/>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b="1" dirty="0">
                <a:solidFill>
                  <a:schemeClr val="accent5">
                    <a:lumMod val="50000"/>
                  </a:schemeClr>
                </a:solidFill>
              </a:rPr>
              <a:t>FUTURE ICT CHALLENGES</a:t>
            </a:r>
          </a:p>
          <a:p>
            <a:endParaRPr lang="en-US" dirty="0"/>
          </a:p>
        </p:txBody>
      </p:sp>
      <p:sp>
        <p:nvSpPr>
          <p:cNvPr id="2" name="Rectangle 1"/>
          <p:cNvSpPr/>
          <p:nvPr/>
        </p:nvSpPr>
        <p:spPr>
          <a:xfrm>
            <a:off x="389106" y="1463554"/>
            <a:ext cx="8501975" cy="4431983"/>
          </a:xfrm>
          <a:prstGeom prst="rect">
            <a:avLst/>
          </a:prstGeom>
        </p:spPr>
        <p:txBody>
          <a:bodyPr wrap="square">
            <a:spAutoFit/>
          </a:bodyPr>
          <a:lstStyle/>
          <a:p>
            <a:pPr marL="342900" indent="-342900">
              <a:buClr>
                <a:schemeClr val="accent5">
                  <a:lumMod val="75000"/>
                </a:schemeClr>
              </a:buClr>
              <a:buFont typeface="Wingdings" panose="05000000000000000000" pitchFamily="2" charset="2"/>
              <a:buChar char="Ø"/>
            </a:pPr>
            <a:r>
              <a:rPr lang="en-US" sz="2400" dirty="0">
                <a:latin typeface="Arial" panose="020B0604020202020204" pitchFamily="34" charset="0"/>
                <a:cs typeface="Arial" panose="020B0604020202020204" pitchFamily="34" charset="0"/>
              </a:rPr>
              <a:t>Advancing digital </a:t>
            </a:r>
            <a:r>
              <a:rPr lang="en-US" sz="2400" b="1" dirty="0">
                <a:solidFill>
                  <a:srgbClr val="002060"/>
                </a:solidFill>
                <a:latin typeface="Arial" panose="020B0604020202020204" pitchFamily="34" charset="0"/>
                <a:cs typeface="Arial" panose="020B0604020202020204" pitchFamily="34" charset="0"/>
              </a:rPr>
              <a:t>equity</a:t>
            </a:r>
          </a:p>
          <a:p>
            <a:pPr marL="342900" indent="-342900">
              <a:buClr>
                <a:schemeClr val="accent5">
                  <a:lumMod val="75000"/>
                </a:schemeClr>
              </a:buCl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Clr>
                <a:schemeClr val="accent5">
                  <a:lumMod val="75000"/>
                </a:schemeClr>
              </a:buClr>
              <a:buFont typeface="Wingdings" panose="05000000000000000000" pitchFamily="2" charset="2"/>
              <a:buChar char="Ø"/>
            </a:pPr>
            <a:r>
              <a:rPr lang="en-US" sz="2400" b="1" dirty="0">
                <a:solidFill>
                  <a:srgbClr val="002060"/>
                </a:solidFill>
                <a:latin typeface="Arial" panose="020B0604020202020204" pitchFamily="34" charset="0"/>
                <a:cs typeface="Arial" panose="020B0604020202020204" pitchFamily="34" charset="0"/>
              </a:rPr>
              <a:t>Authentic</a:t>
            </a:r>
            <a:r>
              <a:rPr lang="en-US" sz="2400" dirty="0">
                <a:latin typeface="Arial" panose="020B0604020202020204" pitchFamily="34" charset="0"/>
                <a:cs typeface="Arial" panose="020B0604020202020204" pitchFamily="34" charset="0"/>
              </a:rPr>
              <a:t> learning experiences</a:t>
            </a:r>
          </a:p>
          <a:p>
            <a:pPr marL="342900" indent="-342900">
              <a:buClr>
                <a:schemeClr val="accent5">
                  <a:lumMod val="75000"/>
                </a:schemeClr>
              </a:buCl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Clr>
                <a:schemeClr val="accent5">
                  <a:lumMod val="75000"/>
                </a:schemeClr>
              </a:buClr>
              <a:buFont typeface="Wingdings" panose="05000000000000000000" pitchFamily="2" charset="2"/>
              <a:buChar char="Ø"/>
            </a:pPr>
            <a:r>
              <a:rPr lang="en-US" sz="2400" dirty="0">
                <a:latin typeface="Arial" panose="020B0604020202020204" pitchFamily="34" charset="0"/>
                <a:cs typeface="Arial" panose="020B0604020202020204" pitchFamily="34" charset="0"/>
              </a:rPr>
              <a:t>Improving </a:t>
            </a:r>
            <a:r>
              <a:rPr lang="en-US" sz="2400" b="1" dirty="0">
                <a:solidFill>
                  <a:srgbClr val="002060"/>
                </a:solidFill>
                <a:latin typeface="Arial" panose="020B0604020202020204" pitchFamily="34" charset="0"/>
                <a:cs typeface="Arial" panose="020B0604020202020204" pitchFamily="34" charset="0"/>
              </a:rPr>
              <a:t>digital literacy</a:t>
            </a:r>
          </a:p>
          <a:p>
            <a:pPr marL="342900" indent="-342900">
              <a:buClr>
                <a:schemeClr val="accent5">
                  <a:lumMod val="75000"/>
                </a:schemeClr>
              </a:buCl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Clr>
                <a:schemeClr val="accent5">
                  <a:lumMod val="75000"/>
                </a:schemeClr>
              </a:buClr>
              <a:buFont typeface="Wingdings" panose="05000000000000000000" pitchFamily="2" charset="2"/>
              <a:buChar char="Ø"/>
            </a:pPr>
            <a:r>
              <a:rPr lang="en-US" sz="2400" dirty="0">
                <a:latin typeface="Arial" panose="020B0604020202020204" pitchFamily="34" charset="0"/>
                <a:cs typeface="Arial" panose="020B0604020202020204" pitchFamily="34" charset="0"/>
              </a:rPr>
              <a:t>Re-thinking </a:t>
            </a:r>
            <a:r>
              <a:rPr lang="en-US" sz="2400" b="1" dirty="0">
                <a:solidFill>
                  <a:srgbClr val="002060"/>
                </a:solidFill>
                <a:latin typeface="Arial" panose="020B0604020202020204" pitchFamily="34" charset="0"/>
                <a:cs typeface="Arial" panose="020B0604020202020204" pitchFamily="34" charset="0"/>
              </a:rPr>
              <a:t>roles</a:t>
            </a:r>
            <a:r>
              <a:rPr lang="en-US" sz="2400" dirty="0">
                <a:latin typeface="Arial" panose="020B0604020202020204" pitchFamily="34" charset="0"/>
                <a:cs typeface="Arial" panose="020B0604020202020204" pitchFamily="34" charset="0"/>
              </a:rPr>
              <a:t> of educators</a:t>
            </a:r>
          </a:p>
          <a:p>
            <a:pPr marL="342900" indent="-342900">
              <a:buClr>
                <a:schemeClr val="accent5">
                  <a:lumMod val="75000"/>
                </a:schemeClr>
              </a:buCl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Clr>
                <a:schemeClr val="accent5">
                  <a:lumMod val="75000"/>
                </a:schemeClr>
              </a:buClr>
              <a:buFont typeface="Wingdings" panose="05000000000000000000" pitchFamily="2" charset="2"/>
              <a:buChar char="Ø"/>
            </a:pPr>
            <a:r>
              <a:rPr lang="en-US" sz="2400" dirty="0">
                <a:latin typeface="Arial" panose="020B0604020202020204" pitchFamily="34" charset="0"/>
                <a:cs typeface="Arial" panose="020B0604020202020204" pitchFamily="34" charset="0"/>
              </a:rPr>
              <a:t>Adapting </a:t>
            </a:r>
            <a:r>
              <a:rPr lang="en-US" sz="2400" b="1" dirty="0">
                <a:solidFill>
                  <a:srgbClr val="002060"/>
                </a:solidFill>
                <a:latin typeface="Arial" panose="020B0604020202020204" pitchFamily="34" charset="0"/>
                <a:cs typeface="Arial" panose="020B0604020202020204" pitchFamily="34" charset="0"/>
              </a:rPr>
              <a:t>organizational designs </a:t>
            </a:r>
            <a:r>
              <a:rPr lang="en-US" sz="2400" dirty="0">
                <a:latin typeface="Arial" panose="020B0604020202020204" pitchFamily="34" charset="0"/>
                <a:cs typeface="Arial" panose="020B0604020202020204" pitchFamily="34" charset="0"/>
              </a:rPr>
              <a:t>to the future of work</a:t>
            </a:r>
          </a:p>
          <a:p>
            <a:pPr marL="342900" indent="-342900">
              <a:buClr>
                <a:schemeClr val="accent5">
                  <a:lumMod val="75000"/>
                </a:schemeClr>
              </a:buCl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Clr>
                <a:schemeClr val="accent5">
                  <a:lumMod val="75000"/>
                </a:schemeClr>
              </a:buClr>
              <a:buFont typeface="Wingdings" panose="05000000000000000000" pitchFamily="2" charset="2"/>
              <a:buChar char="Ø"/>
            </a:pPr>
            <a:r>
              <a:rPr lang="en-US" sz="2400" dirty="0">
                <a:latin typeface="Arial" panose="020B0604020202020204" pitchFamily="34" charset="0"/>
                <a:cs typeface="Arial" panose="020B0604020202020204" pitchFamily="34" charset="0"/>
              </a:rPr>
              <a:t>Economic and political </a:t>
            </a:r>
            <a:r>
              <a:rPr lang="en-US" sz="2400" b="1" dirty="0">
                <a:solidFill>
                  <a:srgbClr val="002060"/>
                </a:solidFill>
                <a:latin typeface="Arial" panose="020B0604020202020204" pitchFamily="34" charset="0"/>
                <a:cs typeface="Arial" panose="020B0604020202020204" pitchFamily="34" charset="0"/>
              </a:rPr>
              <a:t>pressures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2608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62488" y="235115"/>
            <a:ext cx="4924714" cy="4924714"/>
          </a:xfrm>
          <a:prstGeom prst="rect">
            <a:avLst/>
          </a:prstGeom>
        </p:spPr>
      </p:pic>
      <p:sp>
        <p:nvSpPr>
          <p:cNvPr id="2" name="Content Placeholder 2"/>
          <p:cNvSpPr txBox="1">
            <a:spLocks/>
          </p:cNvSpPr>
          <p:nvPr/>
        </p:nvSpPr>
        <p:spPr>
          <a:xfrm>
            <a:off x="420970" y="2144486"/>
            <a:ext cx="10845378" cy="366848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800" b="0" i="0" kern="1200" baseline="0">
                <a:solidFill>
                  <a:schemeClr val="tx1">
                    <a:lumMod val="65000"/>
                    <a:lumOff val="35000"/>
                  </a:schemeClr>
                </a:solidFill>
                <a:latin typeface="Arial Narrow" panose="020B0604020202020204" pitchFamily="34" charset="0"/>
                <a:ea typeface="+mn-ea"/>
                <a:cs typeface="Arial Narrow"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rial Narrow" panose="020B0604020202020204" pitchFamily="34" charset="0"/>
                <a:ea typeface="+mn-ea"/>
                <a:cs typeface="Arial Narrow"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arrow" panose="020B0604020202020204" pitchFamily="34" charset="0"/>
                <a:ea typeface="+mn-ea"/>
                <a:cs typeface="Arial Narrow"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arrow" panose="020B0604020202020204" pitchFamily="34" charset="0"/>
                <a:ea typeface="+mn-ea"/>
                <a:cs typeface="Arial Narrow"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b="1" dirty="0"/>
              <a:t>OUR STRATEGY</a:t>
            </a:r>
          </a:p>
          <a:p>
            <a:r>
              <a:rPr lang="en-US" sz="9600" b="1" dirty="0">
                <a:solidFill>
                  <a:srgbClr val="D01279"/>
                </a:solidFill>
              </a:rPr>
              <a:t>FOCUS </a:t>
            </a:r>
          </a:p>
          <a:p>
            <a:r>
              <a:rPr lang="en-US" sz="11500" b="1" dirty="0">
                <a:solidFill>
                  <a:srgbClr val="D01279"/>
                </a:solidFill>
              </a:rPr>
              <a:t>EDUCATION</a:t>
            </a:r>
            <a:br>
              <a:rPr lang="en-US" sz="9600" b="1" dirty="0"/>
            </a:br>
            <a:br>
              <a:rPr lang="en-US" dirty="0"/>
            </a:br>
            <a:endParaRPr lang="en-US" dirty="0"/>
          </a:p>
          <a:p>
            <a:endParaRPr lang="en-US" dirty="0"/>
          </a:p>
        </p:txBody>
      </p:sp>
    </p:spTree>
    <p:extLst>
      <p:ext uri="{BB962C8B-B14F-4D97-AF65-F5344CB8AC3E}">
        <p14:creationId xmlns:p14="http://schemas.microsoft.com/office/powerpoint/2010/main" val="4214602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7550"/>
            <a:ext cx="12192000" cy="7721941"/>
          </a:xfrm>
          <a:prstGeom prst="rect">
            <a:avLst/>
          </a:prstGeom>
        </p:spPr>
      </p:pic>
      <p:sp>
        <p:nvSpPr>
          <p:cNvPr id="9" name="Rectangle 8"/>
          <p:cNvSpPr/>
          <p:nvPr/>
        </p:nvSpPr>
        <p:spPr>
          <a:xfrm>
            <a:off x="624254" y="357100"/>
            <a:ext cx="7359161" cy="3416320"/>
          </a:xfrm>
          <a:prstGeom prst="rect">
            <a:avLst/>
          </a:prstGeom>
        </p:spPr>
        <p:txBody>
          <a:bodyPr wrap="square">
            <a:spAutoFit/>
          </a:bodyPr>
          <a:lstStyle/>
          <a:p>
            <a:r>
              <a:rPr lang="en-AU" sz="7200" b="1" dirty="0">
                <a:solidFill>
                  <a:schemeClr val="accent5">
                    <a:lumMod val="50000"/>
                  </a:schemeClr>
                </a:solidFill>
                <a:latin typeface="Arial Narrow" panose="020B0606020202030204" pitchFamily="34" charset="0"/>
              </a:rPr>
              <a:t>PARTNERSHIPS AND COLLABORATION</a:t>
            </a:r>
          </a:p>
        </p:txBody>
      </p:sp>
    </p:spTree>
    <p:extLst>
      <p:ext uri="{BB962C8B-B14F-4D97-AF65-F5344CB8AC3E}">
        <p14:creationId xmlns:p14="http://schemas.microsoft.com/office/powerpoint/2010/main" val="1697844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TotalTime>
  <Words>1607</Words>
  <Application>Microsoft Macintosh PowerPoint</Application>
  <PresentationFormat>Widescreen</PresentationFormat>
  <Paragraphs>178</Paragraphs>
  <Slides>22</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Arial Narrow</vt:lpstr>
      <vt:lpstr>Calibri</vt:lpstr>
      <vt:lpstr>Calibri Light</vt:lpstr>
      <vt:lpstr>Wingdings</vt:lpstr>
      <vt:lpstr>Office Theme</vt:lpstr>
      <vt:lpstr>VDIT: THE FUTURE OF EDUCATION AND ICT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Monash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EDUCATION AND ICT</dc:title>
  <dc:creator>Michelle Chin</dc:creator>
  <cp:lastModifiedBy>Warren Fraser</cp:lastModifiedBy>
  <cp:revision>7</cp:revision>
  <dcterms:created xsi:type="dcterms:W3CDTF">2018-11-21T04:19:40Z</dcterms:created>
  <dcterms:modified xsi:type="dcterms:W3CDTF">2018-11-28T06:37:22Z</dcterms:modified>
</cp:coreProperties>
</file>